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560000" cx="10692000"/>
  <p:notesSz cx="7560000" cy="106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04fa997a2_0_3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04fa997a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04fa997a2_0_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04fa997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52d6cbf1c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52d6cbf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52d6cbf1c_0_21: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52d6cbf1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52d6cbf1c_0_6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52d6cbf1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52d6cbf1c_0_10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52d6cbf1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04fa997a2_0_7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04fa997a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05095dc64_1_17: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05095dc6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6800"/>
          </a:xfrm>
          <a:prstGeom prst="rect">
            <a:avLst/>
          </a:prstGeom>
        </p:spPr>
        <p:txBody>
          <a:bodyPr anchorCtr="0" anchor="b" bIns="116050" lIns="116050" spcFirstLastPara="1" rIns="116050" wrap="square" tIns="116050">
            <a:no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4468" y="4165643"/>
            <a:ext cx="9963000" cy="1164900"/>
          </a:xfrm>
          <a:prstGeom prst="rect">
            <a:avLst/>
          </a:prstGeom>
        </p:spPr>
        <p:txBody>
          <a:bodyPr anchorCtr="0" anchor="t" bIns="116050" lIns="116050" spcFirstLastPara="1" rIns="116050" wrap="square" tIns="11605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16050" lIns="116050" spcFirstLastPara="1" rIns="116050" wrap="square" tIns="116050">
            <a:no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16050" lIns="116050" spcFirstLastPara="1" rIns="116050" wrap="square" tIns="116050">
            <a:noAutofit/>
          </a:bodyPr>
          <a:lstStyle>
            <a:lvl1pPr indent="-374650" lvl="0" marL="457200" algn="ctr">
              <a:spcBef>
                <a:spcPts val="0"/>
              </a:spcBef>
              <a:spcAft>
                <a:spcPts val="0"/>
              </a:spcAft>
              <a:buSzPts val="2300"/>
              <a:buChar char="●"/>
              <a:defRPr/>
            </a:lvl1pPr>
            <a:lvl2pPr indent="-342900" lvl="1" marL="914400" algn="ctr">
              <a:spcBef>
                <a:spcPts val="2000"/>
              </a:spcBef>
              <a:spcAft>
                <a:spcPts val="0"/>
              </a:spcAft>
              <a:buSzPts val="1800"/>
              <a:buChar char="○"/>
              <a:defRPr/>
            </a:lvl2pPr>
            <a:lvl3pPr indent="-342900" lvl="2" marL="1371600" algn="ctr">
              <a:spcBef>
                <a:spcPts val="2000"/>
              </a:spcBef>
              <a:spcAft>
                <a:spcPts val="0"/>
              </a:spcAft>
              <a:buSzPts val="1800"/>
              <a:buChar char="■"/>
              <a:defRPr/>
            </a:lvl3pPr>
            <a:lvl4pPr indent="-342900" lvl="3" marL="1828800" algn="ctr">
              <a:spcBef>
                <a:spcPts val="2000"/>
              </a:spcBef>
              <a:spcAft>
                <a:spcPts val="0"/>
              </a:spcAft>
              <a:buSzPts val="1800"/>
              <a:buChar char="●"/>
              <a:defRPr/>
            </a:lvl4pPr>
            <a:lvl5pPr indent="-342900" lvl="4" marL="2286000" algn="ctr">
              <a:spcBef>
                <a:spcPts val="2000"/>
              </a:spcBef>
              <a:spcAft>
                <a:spcPts val="0"/>
              </a:spcAft>
              <a:buSzPts val="1800"/>
              <a:buChar char="○"/>
              <a:defRPr/>
            </a:lvl5pPr>
            <a:lvl6pPr indent="-342900" lvl="5" marL="2743200" algn="ctr">
              <a:spcBef>
                <a:spcPts val="2000"/>
              </a:spcBef>
              <a:spcAft>
                <a:spcPts val="0"/>
              </a:spcAft>
              <a:buSzPts val="1800"/>
              <a:buChar char="■"/>
              <a:defRPr/>
            </a:lvl6pPr>
            <a:lvl7pPr indent="-342900" lvl="6" marL="3200400" algn="ctr">
              <a:spcBef>
                <a:spcPts val="2000"/>
              </a:spcBef>
              <a:spcAft>
                <a:spcPts val="0"/>
              </a:spcAft>
              <a:buSzPts val="1800"/>
              <a:buChar char="●"/>
              <a:defRPr/>
            </a:lvl7pPr>
            <a:lvl8pPr indent="-342900" lvl="7" marL="3657600" algn="ctr">
              <a:spcBef>
                <a:spcPts val="2000"/>
              </a:spcBef>
              <a:spcAft>
                <a:spcPts val="0"/>
              </a:spcAft>
              <a:buSzPts val="1800"/>
              <a:buChar char="○"/>
              <a:defRPr/>
            </a:lvl8pPr>
            <a:lvl9pPr indent="-342900" lvl="8" marL="4114800" algn="ctr">
              <a:spcBef>
                <a:spcPts val="2000"/>
              </a:spcBef>
              <a:spcAft>
                <a:spcPts val="2000"/>
              </a:spcAft>
              <a:buSzPts val="18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16050" lIns="116050" spcFirstLastPara="1" rIns="116050" wrap="square" tIns="11605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16050" lIns="116050" spcFirstLastPara="1" rIns="116050" wrap="square" tIns="11605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16050" lIns="116050" spcFirstLastPara="1" rIns="116050" wrap="square" tIns="11605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16050" lIns="116050" spcFirstLastPara="1" rIns="116050" wrap="square" tIns="11605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600"/>
          </a:xfrm>
          <a:prstGeom prst="rect">
            <a:avLst/>
          </a:prstGeom>
        </p:spPr>
        <p:txBody>
          <a:bodyPr anchorCtr="0" anchor="b" bIns="116050" lIns="116050" spcFirstLastPara="1" rIns="116050" wrap="square" tIns="11605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16050" lIns="116050" spcFirstLastPara="1" rIns="116050" wrap="square" tIns="11605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16050" lIns="116050" spcFirstLastPara="1" rIns="116050" wrap="square" tIns="116050">
            <a:no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16050" lIns="116050" spcFirstLastPara="1" rIns="116050" wrap="square" tIns="116050">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16050" lIns="116050" spcFirstLastPara="1" rIns="116050" wrap="square" tIns="11605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500"/>
          </a:xfrm>
          <a:prstGeom prst="rect">
            <a:avLst/>
          </a:prstGeom>
        </p:spPr>
        <p:txBody>
          <a:bodyPr anchorCtr="0" anchor="ctr" bIns="116050" lIns="116050" spcFirstLastPara="1" rIns="116050" wrap="square" tIns="116050">
            <a:no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www.helsinkioppii.f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987" y="0"/>
            <a:ext cx="10803830" cy="7560001"/>
          </a:xfrm>
          <a:prstGeom prst="rect">
            <a:avLst/>
          </a:prstGeom>
          <a:noFill/>
          <a:ln>
            <a:noFill/>
          </a:ln>
        </p:spPr>
      </p:pic>
      <p:sp>
        <p:nvSpPr>
          <p:cNvPr id="55" name="Google Shape;55;p13"/>
          <p:cNvSpPr txBox="1"/>
          <p:nvPr/>
        </p:nvSpPr>
        <p:spPr>
          <a:xfrm>
            <a:off x="899544" y="3647394"/>
            <a:ext cx="8892900" cy="2041200"/>
          </a:xfrm>
          <a:prstGeom prst="rect">
            <a:avLst/>
          </a:prstGeom>
          <a:noFill/>
          <a:ln>
            <a:noFill/>
          </a:ln>
        </p:spPr>
        <p:txBody>
          <a:bodyPr anchorCtr="0" anchor="t" bIns="116050" lIns="116050" spcFirstLastPara="1" rIns="116050" wrap="square" tIns="116050">
            <a:noAutofit/>
          </a:bodyPr>
          <a:lstStyle/>
          <a:p>
            <a:pPr indent="0" lvl="0" marL="0" rtl="0" algn="ctr">
              <a:lnSpc>
                <a:spcPct val="100000"/>
              </a:lnSpc>
              <a:spcBef>
                <a:spcPts val="0"/>
              </a:spcBef>
              <a:spcAft>
                <a:spcPts val="0"/>
              </a:spcAft>
              <a:buClr>
                <a:schemeClr val="dk1"/>
              </a:buClr>
              <a:buSzPts val="1400"/>
              <a:buFont typeface="Arial"/>
              <a:buNone/>
            </a:pPr>
            <a:r>
              <a:rPr b="1" lang="en-GB" sz="3600">
                <a:solidFill>
                  <a:schemeClr val="lt1"/>
                </a:solidFill>
              </a:rPr>
              <a:t>Ilmiöoppimisen </a:t>
            </a:r>
            <a:br>
              <a:rPr b="1" lang="en-GB" sz="3600">
                <a:solidFill>
                  <a:schemeClr val="lt1"/>
                </a:solidFill>
              </a:rPr>
            </a:br>
            <a:r>
              <a:rPr b="1" lang="en-GB" sz="3600">
                <a:solidFill>
                  <a:schemeClr val="lt1"/>
                </a:solidFill>
              </a:rPr>
              <a:t>suunnittelupohja</a:t>
            </a:r>
            <a:endParaRPr b="1" sz="3600">
              <a:solidFill>
                <a:schemeClr val="lt1"/>
              </a:solidFill>
            </a:endParaRPr>
          </a:p>
          <a:p>
            <a:pPr indent="0" lvl="0" marL="0" rtl="0" algn="l">
              <a:lnSpc>
                <a:spcPct val="115000"/>
              </a:lnSpc>
              <a:spcBef>
                <a:spcPts val="1100"/>
              </a:spcBef>
              <a:spcAft>
                <a:spcPts val="0"/>
              </a:spcAft>
              <a:buClr>
                <a:schemeClr val="dk1"/>
              </a:buClr>
              <a:buSzPts val="1400"/>
              <a:buFont typeface="Arial"/>
              <a:buNone/>
            </a:pPr>
            <a:r>
              <a:t/>
            </a:r>
            <a:endParaRPr b="1" sz="1400">
              <a:solidFill>
                <a:schemeClr val="dk1"/>
              </a:solidFill>
            </a:endParaRPr>
          </a:p>
          <a:p>
            <a:pPr indent="0" lvl="0" marL="0" rtl="0" algn="l">
              <a:spcBef>
                <a:spcPts val="0"/>
              </a:spcBef>
              <a:spcAft>
                <a:spcPts val="0"/>
              </a:spcAft>
              <a:buNone/>
            </a:pPr>
            <a:r>
              <a:t/>
            </a:r>
            <a:endParaRPr sz="1800"/>
          </a:p>
        </p:txBody>
      </p:sp>
      <p:sp>
        <p:nvSpPr>
          <p:cNvPr id="56" name="Google Shape;56;p13"/>
          <p:cNvSpPr txBox="1"/>
          <p:nvPr/>
        </p:nvSpPr>
        <p:spPr>
          <a:xfrm>
            <a:off x="4320444" y="3296690"/>
            <a:ext cx="2051100" cy="65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b="1" lang="en-GB" sz="1200">
                <a:solidFill>
                  <a:schemeClr val="lt1"/>
                </a:solidFill>
              </a:rPr>
              <a:t>Opettaja</a:t>
            </a:r>
            <a:endParaRPr b="1" sz="1200">
              <a:solidFill>
                <a:schemeClr val="lt1"/>
              </a:solidFill>
            </a:endParaRPr>
          </a:p>
        </p:txBody>
      </p:sp>
      <p:sp>
        <p:nvSpPr>
          <p:cNvPr id="57" name="Google Shape;57;p13"/>
          <p:cNvSpPr/>
          <p:nvPr/>
        </p:nvSpPr>
        <p:spPr>
          <a:xfrm>
            <a:off x="4900500" y="3364500"/>
            <a:ext cx="891000" cy="2829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pic>
        <p:nvPicPr>
          <p:cNvPr id="58" name="Google Shape;58;p13"/>
          <p:cNvPicPr preferRelativeResize="0"/>
          <p:nvPr/>
        </p:nvPicPr>
        <p:blipFill>
          <a:blip r:embed="rId4">
            <a:alphaModFix/>
          </a:blip>
          <a:stretch>
            <a:fillRect/>
          </a:stretch>
        </p:blipFill>
        <p:spPr>
          <a:xfrm>
            <a:off x="4532076" y="828499"/>
            <a:ext cx="1627726" cy="755325"/>
          </a:xfrm>
          <a:prstGeom prst="rect">
            <a:avLst/>
          </a:prstGeom>
          <a:noFill/>
          <a:ln>
            <a:noFill/>
          </a:ln>
        </p:spPr>
      </p:pic>
      <p:sp>
        <p:nvSpPr>
          <p:cNvPr id="59" name="Google Shape;59;p13"/>
          <p:cNvSpPr txBox="1"/>
          <p:nvPr/>
        </p:nvSpPr>
        <p:spPr>
          <a:xfrm>
            <a:off x="3570300" y="4903850"/>
            <a:ext cx="3551400" cy="8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rPr>
              <a:t>Koneella täytettävä A4</a:t>
            </a:r>
            <a:endParaRPr b="1" sz="1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63" name="Shape 63"/>
        <p:cNvGrpSpPr/>
        <p:nvPr/>
      </p:nvGrpSpPr>
      <p:grpSpPr>
        <a:xfrm>
          <a:off x="0" y="0"/>
          <a:ext cx="0" cy="0"/>
          <a:chOff x="0" y="0"/>
          <a:chExt cx="0" cy="0"/>
        </a:xfrm>
      </p:grpSpPr>
      <p:sp>
        <p:nvSpPr>
          <p:cNvPr id="64" name="Google Shape;64;p14"/>
          <p:cNvSpPr/>
          <p:nvPr/>
        </p:nvSpPr>
        <p:spPr>
          <a:xfrm>
            <a:off x="663602" y="5547583"/>
            <a:ext cx="48654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5" name="Google Shape;65;p14"/>
          <p:cNvSpPr/>
          <p:nvPr/>
        </p:nvSpPr>
        <p:spPr>
          <a:xfrm>
            <a:off x="663602" y="4006664"/>
            <a:ext cx="48654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6" name="Google Shape;66;p14"/>
          <p:cNvSpPr/>
          <p:nvPr/>
        </p:nvSpPr>
        <p:spPr>
          <a:xfrm>
            <a:off x="663602" y="924845"/>
            <a:ext cx="48654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7" name="Google Shape;67;p14"/>
          <p:cNvSpPr/>
          <p:nvPr/>
        </p:nvSpPr>
        <p:spPr>
          <a:xfrm>
            <a:off x="663602" y="2465764"/>
            <a:ext cx="48654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8" name="Google Shape;68;p14"/>
          <p:cNvSpPr txBox="1"/>
          <p:nvPr/>
        </p:nvSpPr>
        <p:spPr>
          <a:xfrm>
            <a:off x="802600" y="1053600"/>
            <a:ext cx="2065200" cy="48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800">
                <a:solidFill>
                  <a:srgbClr val="0072C6"/>
                </a:solidFill>
              </a:rPr>
              <a:t>I</a:t>
            </a:r>
            <a:r>
              <a:rPr b="1" lang="en-GB" sz="1800">
                <a:solidFill>
                  <a:srgbClr val="0072C6"/>
                </a:solidFill>
              </a:rPr>
              <a:t>lmiön nimi:</a:t>
            </a:r>
            <a:endParaRPr b="1" sz="1800">
              <a:solidFill>
                <a:srgbClr val="0072C6"/>
              </a:solidFill>
            </a:endParaRPr>
          </a:p>
        </p:txBody>
      </p:sp>
      <p:sp>
        <p:nvSpPr>
          <p:cNvPr id="69" name="Google Shape;69;p14"/>
          <p:cNvSpPr txBox="1"/>
          <p:nvPr/>
        </p:nvSpPr>
        <p:spPr>
          <a:xfrm>
            <a:off x="802602" y="1413165"/>
            <a:ext cx="3158400" cy="694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lang="en-GB" sz="1500">
                <a:solidFill>
                  <a:srgbClr val="0072C6"/>
                </a:solidFill>
              </a:rPr>
              <a:t>Kirjoita vastauksesi tähän</a:t>
            </a:r>
            <a:endParaRPr sz="1500">
              <a:solidFill>
                <a:srgbClr val="0072C6"/>
              </a:solidFill>
            </a:endParaRPr>
          </a:p>
        </p:txBody>
      </p:sp>
      <p:sp>
        <p:nvSpPr>
          <p:cNvPr id="70" name="Google Shape;70;p14"/>
          <p:cNvSpPr txBox="1"/>
          <p:nvPr/>
        </p:nvSpPr>
        <p:spPr>
          <a:xfrm>
            <a:off x="802602" y="2616052"/>
            <a:ext cx="13407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800">
                <a:solidFill>
                  <a:srgbClr val="0072C6"/>
                </a:solidFill>
              </a:rPr>
              <a:t>Opettajat: </a:t>
            </a:r>
            <a:endParaRPr b="1" sz="1800">
              <a:solidFill>
                <a:srgbClr val="0072C6"/>
              </a:solidFill>
            </a:endParaRPr>
          </a:p>
        </p:txBody>
      </p:sp>
      <p:sp>
        <p:nvSpPr>
          <p:cNvPr id="71" name="Google Shape;71;p14"/>
          <p:cNvSpPr txBox="1"/>
          <p:nvPr/>
        </p:nvSpPr>
        <p:spPr>
          <a:xfrm>
            <a:off x="845552" y="4178500"/>
            <a:ext cx="33135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800">
                <a:solidFill>
                  <a:srgbClr val="0072C6"/>
                </a:solidFill>
              </a:rPr>
              <a:t>Aineet ja luokka-aste:</a:t>
            </a:r>
            <a:endParaRPr b="1" sz="1800">
              <a:solidFill>
                <a:srgbClr val="0072C6"/>
              </a:solidFill>
            </a:endParaRPr>
          </a:p>
        </p:txBody>
      </p:sp>
      <p:sp>
        <p:nvSpPr>
          <p:cNvPr id="72" name="Google Shape;72;p14"/>
          <p:cNvSpPr txBox="1"/>
          <p:nvPr/>
        </p:nvSpPr>
        <p:spPr>
          <a:xfrm>
            <a:off x="845544" y="6038897"/>
            <a:ext cx="31584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500">
                <a:solidFill>
                  <a:srgbClr val="0072C6"/>
                </a:solidFill>
              </a:rPr>
              <a:t>Kirjoita vastauksesi tähän</a:t>
            </a:r>
            <a:endParaRPr sz="1500">
              <a:solidFill>
                <a:srgbClr val="0072C6"/>
              </a:solidFill>
            </a:endParaRPr>
          </a:p>
        </p:txBody>
      </p:sp>
      <p:sp>
        <p:nvSpPr>
          <p:cNvPr id="73" name="Google Shape;73;p14"/>
          <p:cNvSpPr txBox="1"/>
          <p:nvPr/>
        </p:nvSpPr>
        <p:spPr>
          <a:xfrm>
            <a:off x="845544" y="5700352"/>
            <a:ext cx="19410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800">
                <a:solidFill>
                  <a:srgbClr val="0072C6"/>
                </a:solidFill>
              </a:rPr>
              <a:t>Ilmiö</a:t>
            </a:r>
            <a:r>
              <a:rPr b="1" lang="en-GB" sz="1800">
                <a:solidFill>
                  <a:srgbClr val="0072C6"/>
                </a:solidFill>
              </a:rPr>
              <a:t>n kesto: </a:t>
            </a:r>
            <a:endParaRPr b="1" sz="1800">
              <a:solidFill>
                <a:srgbClr val="0072C6"/>
              </a:solidFill>
            </a:endParaRPr>
          </a:p>
        </p:txBody>
      </p:sp>
      <p:sp>
        <p:nvSpPr>
          <p:cNvPr id="74" name="Google Shape;74;p14"/>
          <p:cNvSpPr txBox="1"/>
          <p:nvPr/>
        </p:nvSpPr>
        <p:spPr>
          <a:xfrm>
            <a:off x="802602" y="2947120"/>
            <a:ext cx="31584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500">
                <a:solidFill>
                  <a:srgbClr val="0072C6"/>
                </a:solidFill>
              </a:rPr>
              <a:t>Kirjoita vastauksesi tähän</a:t>
            </a:r>
            <a:endParaRPr sz="1500">
              <a:solidFill>
                <a:srgbClr val="0072C6"/>
              </a:solidFill>
            </a:endParaRPr>
          </a:p>
        </p:txBody>
      </p:sp>
      <p:sp>
        <p:nvSpPr>
          <p:cNvPr id="75" name="Google Shape;75;p14"/>
          <p:cNvSpPr txBox="1"/>
          <p:nvPr/>
        </p:nvSpPr>
        <p:spPr>
          <a:xfrm>
            <a:off x="845544" y="4518244"/>
            <a:ext cx="31584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500">
                <a:solidFill>
                  <a:srgbClr val="0072C6"/>
                </a:solidFill>
              </a:rPr>
              <a:t>Kirjoita vastauksesi tähän</a:t>
            </a:r>
            <a:endParaRPr sz="1500">
              <a:solidFill>
                <a:srgbClr val="0072C6"/>
              </a:solidFill>
            </a:endParaRPr>
          </a:p>
        </p:txBody>
      </p:sp>
      <p:pic>
        <p:nvPicPr>
          <p:cNvPr id="76" name="Google Shape;76;p14"/>
          <p:cNvPicPr preferRelativeResize="0"/>
          <p:nvPr/>
        </p:nvPicPr>
        <p:blipFill>
          <a:blip r:embed="rId3">
            <a:alphaModFix/>
          </a:blip>
          <a:stretch>
            <a:fillRect/>
          </a:stretch>
        </p:blipFill>
        <p:spPr>
          <a:xfrm>
            <a:off x="6122704" y="1938014"/>
            <a:ext cx="4044482" cy="39882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A3C7"/>
        </a:solidFill>
      </p:bgPr>
    </p:bg>
    <p:spTree>
      <p:nvGrpSpPr>
        <p:cNvPr id="80" name="Shape 80"/>
        <p:cNvGrpSpPr/>
        <p:nvPr/>
      </p:nvGrpSpPr>
      <p:grpSpPr>
        <a:xfrm>
          <a:off x="0" y="0"/>
          <a:ext cx="0" cy="0"/>
          <a:chOff x="0" y="0"/>
          <a:chExt cx="0" cy="0"/>
        </a:xfrm>
      </p:grpSpPr>
      <p:sp>
        <p:nvSpPr>
          <p:cNvPr id="81" name="Google Shape;81;p15"/>
          <p:cNvSpPr/>
          <p:nvPr/>
        </p:nvSpPr>
        <p:spPr>
          <a:xfrm>
            <a:off x="401140" y="3748436"/>
            <a:ext cx="3496500" cy="3345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2" name="Google Shape;82;p15"/>
          <p:cNvSpPr/>
          <p:nvPr/>
        </p:nvSpPr>
        <p:spPr>
          <a:xfrm>
            <a:off x="6794211" y="3748436"/>
            <a:ext cx="3496500" cy="3544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3" name="Google Shape;83;p15"/>
          <p:cNvSpPr/>
          <p:nvPr/>
        </p:nvSpPr>
        <p:spPr>
          <a:xfrm>
            <a:off x="3593276" y="402583"/>
            <a:ext cx="3496500" cy="3345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4" name="Google Shape;84;p15"/>
          <p:cNvSpPr txBox="1"/>
          <p:nvPr/>
        </p:nvSpPr>
        <p:spPr>
          <a:xfrm>
            <a:off x="3703817" y="612316"/>
            <a:ext cx="3330300" cy="8454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b="1" lang="en-GB" sz="2300">
                <a:solidFill>
                  <a:srgbClr val="0072C6"/>
                </a:solidFill>
              </a:rPr>
              <a:t>T</a:t>
            </a:r>
            <a:r>
              <a:rPr b="1" lang="en-GB" sz="2300">
                <a:solidFill>
                  <a:srgbClr val="0072C6"/>
                </a:solidFill>
              </a:rPr>
              <a:t>avoite</a:t>
            </a:r>
            <a:endParaRPr b="1" sz="2300">
              <a:solidFill>
                <a:srgbClr val="0072C6"/>
              </a:solidFill>
            </a:endParaRPr>
          </a:p>
        </p:txBody>
      </p:sp>
      <p:sp>
        <p:nvSpPr>
          <p:cNvPr id="85" name="Google Shape;85;p15"/>
          <p:cNvSpPr txBox="1"/>
          <p:nvPr/>
        </p:nvSpPr>
        <p:spPr>
          <a:xfrm>
            <a:off x="6847066" y="3986801"/>
            <a:ext cx="3330300" cy="8454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b="1" lang="en-GB" sz="2300">
                <a:solidFill>
                  <a:srgbClr val="0072C6"/>
                </a:solidFill>
              </a:rPr>
              <a:t>Arviointi</a:t>
            </a:r>
            <a:endParaRPr b="1" sz="2300">
              <a:solidFill>
                <a:srgbClr val="0072C6"/>
              </a:solidFill>
            </a:endParaRPr>
          </a:p>
        </p:txBody>
      </p:sp>
      <p:sp>
        <p:nvSpPr>
          <p:cNvPr id="86" name="Google Shape;86;p15"/>
          <p:cNvSpPr/>
          <p:nvPr/>
        </p:nvSpPr>
        <p:spPr>
          <a:xfrm rot="-5400000">
            <a:off x="7069921" y="2152913"/>
            <a:ext cx="1627500" cy="1184400"/>
          </a:xfrm>
          <a:prstGeom prst="leftUpArrow">
            <a:avLst/>
          </a:prstGeom>
          <a:solidFill>
            <a:srgbClr val="0072C6"/>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7" name="Google Shape;87;p15"/>
          <p:cNvSpPr/>
          <p:nvPr/>
        </p:nvSpPr>
        <p:spPr>
          <a:xfrm flipH="1" rot="5400000">
            <a:off x="1959170" y="2152913"/>
            <a:ext cx="1627500" cy="1184400"/>
          </a:xfrm>
          <a:prstGeom prst="leftUpArrow">
            <a:avLst/>
          </a:prstGeom>
          <a:solidFill>
            <a:srgbClr val="0072C6"/>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8" name="Google Shape;88;p15"/>
          <p:cNvSpPr/>
          <p:nvPr/>
        </p:nvSpPr>
        <p:spPr>
          <a:xfrm>
            <a:off x="4227514" y="4229249"/>
            <a:ext cx="2153700" cy="1691100"/>
          </a:xfrm>
          <a:prstGeom prst="leftRightUpArrow">
            <a:avLst>
              <a:gd fmla="val 25000" name="adj1"/>
              <a:gd fmla="val 25000" name="adj2"/>
              <a:gd fmla="val 25000" name="adj3"/>
            </a:avLst>
          </a:prstGeom>
          <a:solidFill>
            <a:srgbClr val="0072C6"/>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9" name="Google Shape;89;p15"/>
          <p:cNvSpPr txBox="1"/>
          <p:nvPr/>
        </p:nvSpPr>
        <p:spPr>
          <a:xfrm>
            <a:off x="3814667" y="1252761"/>
            <a:ext cx="3108600" cy="9591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400"/>
              <a:buFont typeface="Arial"/>
              <a:buNone/>
            </a:pPr>
            <a:r>
              <a:rPr b="1" lang="en-GB" sz="1000">
                <a:solidFill>
                  <a:srgbClr val="0072C6"/>
                </a:solidFill>
              </a:rPr>
              <a:t>Minkälainen tavoite kiteyttää kaikki tässä ilmiössä opiskeltavien oppiaineiden tavoitteet yhteen lauseeseen?</a:t>
            </a:r>
            <a:endParaRPr b="1" sz="1000">
              <a:solidFill>
                <a:srgbClr val="0072C6"/>
              </a:solidFill>
            </a:endParaRPr>
          </a:p>
          <a:p>
            <a:pPr indent="0" lvl="0" marL="0" rtl="0" algn="l">
              <a:spcBef>
                <a:spcPts val="0"/>
              </a:spcBef>
              <a:spcAft>
                <a:spcPts val="0"/>
              </a:spcAft>
              <a:buNone/>
            </a:pPr>
            <a:r>
              <a:t/>
            </a:r>
            <a:endParaRPr sz="1800"/>
          </a:p>
        </p:txBody>
      </p:sp>
      <p:sp>
        <p:nvSpPr>
          <p:cNvPr id="90" name="Google Shape;90;p15"/>
          <p:cNvSpPr txBox="1"/>
          <p:nvPr/>
        </p:nvSpPr>
        <p:spPr>
          <a:xfrm>
            <a:off x="3792750" y="1848726"/>
            <a:ext cx="3071100" cy="1578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91" name="Google Shape;91;p15"/>
          <p:cNvSpPr txBox="1"/>
          <p:nvPr/>
        </p:nvSpPr>
        <p:spPr>
          <a:xfrm>
            <a:off x="6878432" y="4588874"/>
            <a:ext cx="3330300" cy="9591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None/>
            </a:pPr>
            <a:r>
              <a:rPr b="1" lang="en-GB" sz="1000">
                <a:solidFill>
                  <a:srgbClr val="0072C6"/>
                </a:solidFill>
              </a:rPr>
              <a:t>Miten oppijat osoittavat saavuttaneensa päätavoitteen? Miten kokonaisuus päättyy? Mihin oppimisprosessia kootaan ja miten sitä arvioidaan?</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92" name="Google Shape;92;p15"/>
          <p:cNvSpPr txBox="1"/>
          <p:nvPr/>
        </p:nvSpPr>
        <p:spPr>
          <a:xfrm>
            <a:off x="6878425" y="5243139"/>
            <a:ext cx="3330300" cy="1659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pic>
        <p:nvPicPr>
          <p:cNvPr id="93" name="Google Shape;93;p15"/>
          <p:cNvPicPr preferRelativeResize="0"/>
          <p:nvPr/>
        </p:nvPicPr>
        <p:blipFill>
          <a:blip r:embed="rId3">
            <a:alphaModFix/>
          </a:blip>
          <a:stretch>
            <a:fillRect/>
          </a:stretch>
        </p:blipFill>
        <p:spPr>
          <a:xfrm>
            <a:off x="5026857" y="5859667"/>
            <a:ext cx="721423" cy="864526"/>
          </a:xfrm>
          <a:prstGeom prst="rect">
            <a:avLst/>
          </a:prstGeom>
          <a:noFill/>
          <a:ln>
            <a:noFill/>
          </a:ln>
        </p:spPr>
      </p:pic>
      <p:pic>
        <p:nvPicPr>
          <p:cNvPr id="94" name="Google Shape;94;p15"/>
          <p:cNvPicPr preferRelativeResize="0"/>
          <p:nvPr/>
        </p:nvPicPr>
        <p:blipFill>
          <a:blip r:embed="rId3">
            <a:alphaModFix/>
          </a:blip>
          <a:stretch>
            <a:fillRect/>
          </a:stretch>
        </p:blipFill>
        <p:spPr>
          <a:xfrm>
            <a:off x="2338919" y="939640"/>
            <a:ext cx="721423" cy="864526"/>
          </a:xfrm>
          <a:prstGeom prst="rect">
            <a:avLst/>
          </a:prstGeom>
          <a:noFill/>
          <a:ln>
            <a:noFill/>
          </a:ln>
        </p:spPr>
      </p:pic>
      <p:pic>
        <p:nvPicPr>
          <p:cNvPr id="95" name="Google Shape;95;p15"/>
          <p:cNvPicPr preferRelativeResize="0"/>
          <p:nvPr/>
        </p:nvPicPr>
        <p:blipFill>
          <a:blip r:embed="rId3">
            <a:alphaModFix/>
          </a:blip>
          <a:stretch>
            <a:fillRect/>
          </a:stretch>
        </p:blipFill>
        <p:spPr>
          <a:xfrm>
            <a:off x="7607263" y="939640"/>
            <a:ext cx="721423" cy="864526"/>
          </a:xfrm>
          <a:prstGeom prst="rect">
            <a:avLst/>
          </a:prstGeom>
          <a:noFill/>
          <a:ln>
            <a:noFill/>
          </a:ln>
        </p:spPr>
      </p:pic>
      <p:sp>
        <p:nvSpPr>
          <p:cNvPr id="96" name="Google Shape;96;p15"/>
          <p:cNvSpPr txBox="1"/>
          <p:nvPr/>
        </p:nvSpPr>
        <p:spPr>
          <a:xfrm>
            <a:off x="484246" y="3986796"/>
            <a:ext cx="3330300" cy="8454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b="1" lang="en-GB" sz="2300">
                <a:solidFill>
                  <a:srgbClr val="0072C6"/>
                </a:solidFill>
              </a:rPr>
              <a:t>Toteutus</a:t>
            </a:r>
            <a:endParaRPr b="1" sz="2300">
              <a:solidFill>
                <a:srgbClr val="0072C6"/>
              </a:solidFill>
            </a:endParaRPr>
          </a:p>
        </p:txBody>
      </p:sp>
      <p:sp>
        <p:nvSpPr>
          <p:cNvPr id="97" name="Google Shape;97;p15"/>
          <p:cNvSpPr txBox="1"/>
          <p:nvPr/>
        </p:nvSpPr>
        <p:spPr>
          <a:xfrm>
            <a:off x="484248" y="4624236"/>
            <a:ext cx="3330300" cy="17466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None/>
            </a:pPr>
            <a:r>
              <a:rPr b="1" lang="en-GB" sz="1000">
                <a:solidFill>
                  <a:srgbClr val="0072C6"/>
                </a:solidFill>
              </a:rPr>
              <a:t>Miten ilmiön opiskelu aloitetaan, miten oppijat löytävät ilmiön äärelle ja kiinnostuvat siitä? Milloin tapaatte oppijoita kaikki yhdessä? Miten oppijalähtöisyys rakentuu tässä ilmiössä?</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98" name="Google Shape;98;p15"/>
          <p:cNvSpPr txBox="1"/>
          <p:nvPr/>
        </p:nvSpPr>
        <p:spPr>
          <a:xfrm>
            <a:off x="484250" y="5402975"/>
            <a:ext cx="3330300" cy="16911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A3C7"/>
        </a:solidFill>
      </p:bgPr>
    </p:bg>
    <p:spTree>
      <p:nvGrpSpPr>
        <p:cNvPr id="102" name="Shape 102"/>
        <p:cNvGrpSpPr/>
        <p:nvPr/>
      </p:nvGrpSpPr>
      <p:grpSpPr>
        <a:xfrm>
          <a:off x="0" y="0"/>
          <a:ext cx="0" cy="0"/>
          <a:chOff x="0" y="0"/>
          <a:chExt cx="0" cy="0"/>
        </a:xfrm>
      </p:grpSpPr>
      <p:sp>
        <p:nvSpPr>
          <p:cNvPr id="103" name="Google Shape;103;p16"/>
          <p:cNvSpPr/>
          <p:nvPr/>
        </p:nvSpPr>
        <p:spPr>
          <a:xfrm>
            <a:off x="5340650" y="4188250"/>
            <a:ext cx="5094000" cy="31506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04" name="Google Shape;104;p16"/>
          <p:cNvSpPr/>
          <p:nvPr/>
        </p:nvSpPr>
        <p:spPr>
          <a:xfrm>
            <a:off x="3000151" y="1643850"/>
            <a:ext cx="2151000" cy="34827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05" name="Google Shape;105;p16"/>
          <p:cNvSpPr/>
          <p:nvPr/>
        </p:nvSpPr>
        <p:spPr>
          <a:xfrm>
            <a:off x="629099" y="5522125"/>
            <a:ext cx="3961200" cy="1816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06" name="Google Shape;106;p16"/>
          <p:cNvSpPr txBox="1"/>
          <p:nvPr/>
        </p:nvSpPr>
        <p:spPr>
          <a:xfrm>
            <a:off x="404838" y="214226"/>
            <a:ext cx="23982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3800">
                <a:solidFill>
                  <a:srgbClr val="FFFFFF"/>
                </a:solidFill>
              </a:rPr>
              <a:t>Toteutus</a:t>
            </a:r>
            <a:br>
              <a:rPr b="1" lang="en-GB" sz="2300">
                <a:solidFill>
                  <a:srgbClr val="FFFFFF"/>
                </a:solidFill>
              </a:rPr>
            </a:br>
            <a:r>
              <a:rPr b="1" lang="en-GB" sz="1500">
                <a:solidFill>
                  <a:srgbClr val="FFFFFF"/>
                </a:solidFill>
              </a:rPr>
              <a:t>Aineidenvälinen osio</a:t>
            </a:r>
            <a:endParaRPr b="1" sz="1500">
              <a:solidFill>
                <a:srgbClr val="FFFFFF"/>
              </a:solidFill>
            </a:endParaRPr>
          </a:p>
        </p:txBody>
      </p:sp>
      <p:pic>
        <p:nvPicPr>
          <p:cNvPr id="107" name="Google Shape;107;p16"/>
          <p:cNvPicPr preferRelativeResize="0"/>
          <p:nvPr/>
        </p:nvPicPr>
        <p:blipFill>
          <a:blip r:embed="rId3">
            <a:alphaModFix/>
          </a:blip>
          <a:stretch>
            <a:fillRect/>
          </a:stretch>
        </p:blipFill>
        <p:spPr>
          <a:xfrm>
            <a:off x="2506539" y="5626098"/>
            <a:ext cx="2058362" cy="1445273"/>
          </a:xfrm>
          <a:prstGeom prst="rect">
            <a:avLst/>
          </a:prstGeom>
          <a:noFill/>
          <a:ln>
            <a:noFill/>
          </a:ln>
        </p:spPr>
      </p:pic>
      <p:sp>
        <p:nvSpPr>
          <p:cNvPr id="108" name="Google Shape;108;p16"/>
          <p:cNvSpPr txBox="1"/>
          <p:nvPr/>
        </p:nvSpPr>
        <p:spPr>
          <a:xfrm>
            <a:off x="808725" y="5638840"/>
            <a:ext cx="2151000" cy="5286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000">
                <a:solidFill>
                  <a:srgbClr val="0072C6"/>
                </a:solidFill>
              </a:rPr>
              <a:t>Mihin oppimisprosessi dokumentoidaan? </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109" name="Google Shape;109;p16"/>
          <p:cNvSpPr txBox="1"/>
          <p:nvPr/>
        </p:nvSpPr>
        <p:spPr>
          <a:xfrm>
            <a:off x="801075" y="6079476"/>
            <a:ext cx="1679700" cy="10974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10" name="Google Shape;110;p16"/>
          <p:cNvSpPr/>
          <p:nvPr/>
        </p:nvSpPr>
        <p:spPr>
          <a:xfrm>
            <a:off x="308775" y="2698924"/>
            <a:ext cx="2443500" cy="26724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11" name="Google Shape;111;p16"/>
          <p:cNvSpPr txBox="1"/>
          <p:nvPr/>
        </p:nvSpPr>
        <p:spPr>
          <a:xfrm>
            <a:off x="382504" y="2838077"/>
            <a:ext cx="2309700" cy="96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000">
                <a:solidFill>
                  <a:srgbClr val="0072C6"/>
                </a:solidFill>
              </a:rPr>
              <a:t>Miten ilmiöprosessi käynnistetään ja oppijoille kerrotaan ilmiön nimi, päätavoite ja miten se tullaan arvioimaan?</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112" name="Google Shape;112;p16"/>
          <p:cNvSpPr txBox="1"/>
          <p:nvPr/>
        </p:nvSpPr>
        <p:spPr>
          <a:xfrm>
            <a:off x="382500" y="3561425"/>
            <a:ext cx="2207700" cy="1611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pic>
        <p:nvPicPr>
          <p:cNvPr id="113" name="Google Shape;113;p16"/>
          <p:cNvPicPr preferRelativeResize="0"/>
          <p:nvPr/>
        </p:nvPicPr>
        <p:blipFill>
          <a:blip r:embed="rId4">
            <a:alphaModFix/>
          </a:blip>
          <a:stretch>
            <a:fillRect/>
          </a:stretch>
        </p:blipFill>
        <p:spPr>
          <a:xfrm rot="201227">
            <a:off x="674310" y="1334781"/>
            <a:ext cx="1591915" cy="1591915"/>
          </a:xfrm>
          <a:prstGeom prst="rect">
            <a:avLst/>
          </a:prstGeom>
          <a:noFill/>
          <a:ln>
            <a:noFill/>
          </a:ln>
        </p:spPr>
      </p:pic>
      <p:sp>
        <p:nvSpPr>
          <p:cNvPr id="114" name="Google Shape;114;p16"/>
          <p:cNvSpPr txBox="1"/>
          <p:nvPr/>
        </p:nvSpPr>
        <p:spPr>
          <a:xfrm>
            <a:off x="3089238" y="1919690"/>
            <a:ext cx="1860900" cy="5286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None/>
            </a:pPr>
            <a:r>
              <a:rPr b="1" lang="en-GB" sz="1000">
                <a:solidFill>
                  <a:srgbClr val="0072C6"/>
                </a:solidFill>
              </a:rPr>
              <a:t>Miten oppija innostuu ilmiön tutkimisesta?</a:t>
            </a:r>
            <a:endParaRPr b="1" sz="1000">
              <a:solidFill>
                <a:srgbClr val="0072C6"/>
              </a:solidFill>
            </a:endParaRPr>
          </a:p>
        </p:txBody>
      </p:sp>
      <p:sp>
        <p:nvSpPr>
          <p:cNvPr id="115" name="Google Shape;115;p16"/>
          <p:cNvSpPr txBox="1"/>
          <p:nvPr/>
        </p:nvSpPr>
        <p:spPr>
          <a:xfrm>
            <a:off x="3089251" y="2442450"/>
            <a:ext cx="1941300" cy="22311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16" name="Google Shape;116;p16"/>
          <p:cNvSpPr/>
          <p:nvPr/>
        </p:nvSpPr>
        <p:spPr>
          <a:xfrm>
            <a:off x="5340650" y="626700"/>
            <a:ext cx="4971300" cy="3243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17" name="Google Shape;117;p16"/>
          <p:cNvSpPr txBox="1"/>
          <p:nvPr/>
        </p:nvSpPr>
        <p:spPr>
          <a:xfrm>
            <a:off x="5550500" y="934200"/>
            <a:ext cx="2151000" cy="9855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000">
                <a:solidFill>
                  <a:srgbClr val="0072C6"/>
                </a:solidFill>
              </a:rPr>
              <a:t>Miten oppijoiden  aiempi tieto aiheesta huomioidaan?Miten oppijat lähtevät kartoittamaan, mitä haluavat oppia?</a:t>
            </a:r>
            <a:endParaRPr b="1" sz="1000">
              <a:solidFill>
                <a:srgbClr val="0072C6"/>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b="1" sz="1000">
              <a:solidFill>
                <a:srgbClr val="0072C6"/>
              </a:solidFill>
            </a:endParaRPr>
          </a:p>
          <a:p>
            <a:pPr indent="0" lvl="0" marL="0" rtl="0" algn="l">
              <a:spcBef>
                <a:spcPts val="0"/>
              </a:spcBef>
              <a:spcAft>
                <a:spcPts val="0"/>
              </a:spcAft>
              <a:buNone/>
            </a:pPr>
            <a:r>
              <a:t/>
            </a:r>
            <a:endParaRPr sz="1800"/>
          </a:p>
        </p:txBody>
      </p:sp>
      <p:pic>
        <p:nvPicPr>
          <p:cNvPr id="118" name="Google Shape;118;p16"/>
          <p:cNvPicPr preferRelativeResize="0"/>
          <p:nvPr/>
        </p:nvPicPr>
        <p:blipFill>
          <a:blip r:embed="rId5">
            <a:alphaModFix/>
          </a:blip>
          <a:stretch>
            <a:fillRect/>
          </a:stretch>
        </p:blipFill>
        <p:spPr>
          <a:xfrm rot="298095">
            <a:off x="7652349" y="684618"/>
            <a:ext cx="2116755" cy="1072662"/>
          </a:xfrm>
          <a:prstGeom prst="rect">
            <a:avLst/>
          </a:prstGeom>
          <a:noFill/>
          <a:ln>
            <a:noFill/>
          </a:ln>
        </p:spPr>
      </p:pic>
      <p:sp>
        <p:nvSpPr>
          <p:cNvPr id="119" name="Google Shape;119;p16"/>
          <p:cNvSpPr txBox="1"/>
          <p:nvPr/>
        </p:nvSpPr>
        <p:spPr>
          <a:xfrm>
            <a:off x="5550500" y="1699200"/>
            <a:ext cx="4533000" cy="17787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20" name="Google Shape;120;p16"/>
          <p:cNvSpPr txBox="1"/>
          <p:nvPr/>
        </p:nvSpPr>
        <p:spPr>
          <a:xfrm>
            <a:off x="5559794" y="4458250"/>
            <a:ext cx="2182500" cy="44094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000">
                <a:solidFill>
                  <a:srgbClr val="0072C6"/>
                </a:solidFill>
              </a:rPr>
              <a:t>Miten prosessi yhteisesti etenee? Pidetäänkö esimerkiksi yhteisiä purkuja, retkiä, oppitunteja jne.?</a:t>
            </a:r>
            <a:r>
              <a:rPr lang="en-GB"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p:txBody>
      </p:sp>
      <p:sp>
        <p:nvSpPr>
          <p:cNvPr id="121" name="Google Shape;121;p16"/>
          <p:cNvSpPr txBox="1"/>
          <p:nvPr/>
        </p:nvSpPr>
        <p:spPr>
          <a:xfrm>
            <a:off x="5559800" y="5304299"/>
            <a:ext cx="4533000" cy="17787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pic>
        <p:nvPicPr>
          <p:cNvPr id="122" name="Google Shape;122;p16"/>
          <p:cNvPicPr preferRelativeResize="0"/>
          <p:nvPr/>
        </p:nvPicPr>
        <p:blipFill>
          <a:blip r:embed="rId6">
            <a:alphaModFix/>
          </a:blip>
          <a:stretch>
            <a:fillRect/>
          </a:stretch>
        </p:blipFill>
        <p:spPr>
          <a:xfrm rot="184686">
            <a:off x="7826750" y="4195451"/>
            <a:ext cx="1941300" cy="13866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A3C7"/>
        </a:solidFill>
      </p:bgPr>
    </p:bg>
    <p:spTree>
      <p:nvGrpSpPr>
        <p:cNvPr id="126" name="Shape 126"/>
        <p:cNvGrpSpPr/>
        <p:nvPr/>
      </p:nvGrpSpPr>
      <p:grpSpPr>
        <a:xfrm>
          <a:off x="0" y="0"/>
          <a:ext cx="0" cy="0"/>
          <a:chOff x="0" y="0"/>
          <a:chExt cx="0" cy="0"/>
        </a:xfrm>
      </p:grpSpPr>
      <p:sp>
        <p:nvSpPr>
          <p:cNvPr id="127" name="Google Shape;127;p17"/>
          <p:cNvSpPr/>
          <p:nvPr/>
        </p:nvSpPr>
        <p:spPr>
          <a:xfrm>
            <a:off x="276775" y="3693612"/>
            <a:ext cx="3126000" cy="3550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28" name="Google Shape;128;p17"/>
          <p:cNvSpPr/>
          <p:nvPr/>
        </p:nvSpPr>
        <p:spPr>
          <a:xfrm>
            <a:off x="7588626" y="1774025"/>
            <a:ext cx="2826600" cy="53517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pic>
        <p:nvPicPr>
          <p:cNvPr id="129" name="Google Shape;129;p17"/>
          <p:cNvPicPr preferRelativeResize="0"/>
          <p:nvPr/>
        </p:nvPicPr>
        <p:blipFill>
          <a:blip r:embed="rId3">
            <a:alphaModFix/>
          </a:blip>
          <a:stretch>
            <a:fillRect/>
          </a:stretch>
        </p:blipFill>
        <p:spPr>
          <a:xfrm>
            <a:off x="7907624" y="2177112"/>
            <a:ext cx="2188600" cy="1583037"/>
          </a:xfrm>
          <a:prstGeom prst="rect">
            <a:avLst/>
          </a:prstGeom>
          <a:noFill/>
          <a:ln>
            <a:noFill/>
          </a:ln>
        </p:spPr>
      </p:pic>
      <p:sp>
        <p:nvSpPr>
          <p:cNvPr id="130" name="Google Shape;130;p17"/>
          <p:cNvSpPr txBox="1"/>
          <p:nvPr/>
        </p:nvSpPr>
        <p:spPr>
          <a:xfrm>
            <a:off x="7697100" y="3943850"/>
            <a:ext cx="2436000" cy="5286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000">
                <a:solidFill>
                  <a:srgbClr val="0072C6"/>
                </a:solidFill>
              </a:rPr>
              <a:t>Mistä tiedetään, onko päätavoite saavutettu? Miten oppijat osoittavat osaamisensa? Miten ilmiö päättyy?</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131" name="Google Shape;131;p17"/>
          <p:cNvSpPr txBox="1"/>
          <p:nvPr/>
        </p:nvSpPr>
        <p:spPr>
          <a:xfrm>
            <a:off x="7716000" y="4521600"/>
            <a:ext cx="2436000" cy="1995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32" name="Google Shape;132;p17"/>
          <p:cNvSpPr txBox="1"/>
          <p:nvPr/>
        </p:nvSpPr>
        <p:spPr>
          <a:xfrm>
            <a:off x="358508" y="4136504"/>
            <a:ext cx="2873400" cy="9207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000">
                <a:solidFill>
                  <a:srgbClr val="0072C6"/>
                </a:solidFill>
              </a:rPr>
              <a:t>Miten oppijalähtöisyys toteutuu prosessin edetessä? Mikä on opettajien rooli?</a:t>
            </a:r>
            <a:r>
              <a:rPr lang="en-GB" sz="1100">
                <a:solidFill>
                  <a:srgbClr val="0072C6"/>
                </a:solidFill>
                <a:latin typeface="Times New Roman"/>
                <a:ea typeface="Times New Roman"/>
                <a:cs typeface="Times New Roman"/>
                <a:sym typeface="Times New Roman"/>
              </a:rPr>
              <a:t> </a:t>
            </a:r>
            <a:endParaRPr sz="1100">
              <a:solidFill>
                <a:srgbClr val="0072C6"/>
              </a:solidFill>
              <a:latin typeface="Times New Roman"/>
              <a:ea typeface="Times New Roman"/>
              <a:cs typeface="Times New Roman"/>
              <a:sym typeface="Times New Roman"/>
            </a:endParaRPr>
          </a:p>
        </p:txBody>
      </p:sp>
      <p:sp>
        <p:nvSpPr>
          <p:cNvPr id="133" name="Google Shape;133;p17"/>
          <p:cNvSpPr txBox="1"/>
          <p:nvPr/>
        </p:nvSpPr>
        <p:spPr>
          <a:xfrm>
            <a:off x="358508" y="4610025"/>
            <a:ext cx="2873400" cy="2058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34" name="Google Shape;134;p17"/>
          <p:cNvSpPr/>
          <p:nvPr/>
        </p:nvSpPr>
        <p:spPr>
          <a:xfrm>
            <a:off x="3633025" y="2441776"/>
            <a:ext cx="3624300" cy="34776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35" name="Google Shape;135;p17"/>
          <p:cNvSpPr txBox="1"/>
          <p:nvPr/>
        </p:nvSpPr>
        <p:spPr>
          <a:xfrm>
            <a:off x="404838" y="214226"/>
            <a:ext cx="23982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3800">
                <a:solidFill>
                  <a:srgbClr val="FFFFFF"/>
                </a:solidFill>
              </a:rPr>
              <a:t>Toteutus</a:t>
            </a:r>
            <a:br>
              <a:rPr b="1" lang="en-GB" sz="2300">
                <a:solidFill>
                  <a:srgbClr val="FFFFFF"/>
                </a:solidFill>
              </a:rPr>
            </a:br>
            <a:r>
              <a:rPr b="1" lang="en-GB" sz="1500">
                <a:solidFill>
                  <a:srgbClr val="FFFFFF"/>
                </a:solidFill>
              </a:rPr>
              <a:t>Aineidenvälinen osio</a:t>
            </a:r>
            <a:endParaRPr b="1" sz="1500">
              <a:solidFill>
                <a:srgbClr val="FFFFFF"/>
              </a:solidFill>
            </a:endParaRPr>
          </a:p>
        </p:txBody>
      </p:sp>
      <p:sp>
        <p:nvSpPr>
          <p:cNvPr id="136" name="Google Shape;136;p17"/>
          <p:cNvSpPr txBox="1"/>
          <p:nvPr/>
        </p:nvSpPr>
        <p:spPr>
          <a:xfrm>
            <a:off x="3820882" y="3177799"/>
            <a:ext cx="2971800" cy="610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400"/>
              <a:buFont typeface="Arial"/>
              <a:buNone/>
            </a:pPr>
            <a:r>
              <a:rPr b="1" lang="en-GB" sz="1000">
                <a:solidFill>
                  <a:srgbClr val="0072C6"/>
                </a:solidFill>
              </a:rPr>
              <a:t>Miten prosessin etenemistä arvioidaan ja mihin arviointia kootaan? Arvioidaanko tunnilla, kotitehtävänä, päiväkirjassa, portfoliossa?</a:t>
            </a:r>
            <a:endParaRPr b="1" sz="1000">
              <a:solidFill>
                <a:srgbClr val="0072C6"/>
              </a:solidFill>
            </a:endParaRPr>
          </a:p>
          <a:p>
            <a:pPr indent="0" lvl="0" marL="0" rtl="0" algn="l">
              <a:spcBef>
                <a:spcPts val="0"/>
              </a:spcBef>
              <a:spcAft>
                <a:spcPts val="0"/>
              </a:spcAft>
              <a:buNone/>
            </a:pPr>
            <a:r>
              <a:t/>
            </a:r>
            <a:endParaRPr sz="1800"/>
          </a:p>
        </p:txBody>
      </p:sp>
      <p:sp>
        <p:nvSpPr>
          <p:cNvPr id="137" name="Google Shape;137;p17"/>
          <p:cNvSpPr txBox="1"/>
          <p:nvPr/>
        </p:nvSpPr>
        <p:spPr>
          <a:xfrm>
            <a:off x="3820897" y="3918293"/>
            <a:ext cx="3225000" cy="1434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pic>
        <p:nvPicPr>
          <p:cNvPr id="138" name="Google Shape;138;p17"/>
          <p:cNvPicPr preferRelativeResize="0"/>
          <p:nvPr/>
        </p:nvPicPr>
        <p:blipFill>
          <a:blip r:embed="rId4">
            <a:alphaModFix/>
          </a:blip>
          <a:stretch>
            <a:fillRect/>
          </a:stretch>
        </p:blipFill>
        <p:spPr>
          <a:xfrm rot="249261">
            <a:off x="3691954" y="1410024"/>
            <a:ext cx="2398333" cy="1713104"/>
          </a:xfrm>
          <a:prstGeom prst="rect">
            <a:avLst/>
          </a:prstGeom>
          <a:noFill/>
          <a:ln>
            <a:noFill/>
          </a:ln>
        </p:spPr>
      </p:pic>
      <p:pic>
        <p:nvPicPr>
          <p:cNvPr id="139" name="Google Shape;139;p17"/>
          <p:cNvPicPr preferRelativeResize="0"/>
          <p:nvPr/>
        </p:nvPicPr>
        <p:blipFill>
          <a:blip r:embed="rId5">
            <a:alphaModFix/>
          </a:blip>
          <a:stretch>
            <a:fillRect/>
          </a:stretch>
        </p:blipFill>
        <p:spPr>
          <a:xfrm>
            <a:off x="917182" y="1733504"/>
            <a:ext cx="1812928" cy="18129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143" name="Shape 143"/>
        <p:cNvGrpSpPr/>
        <p:nvPr/>
      </p:nvGrpSpPr>
      <p:grpSpPr>
        <a:xfrm>
          <a:off x="0" y="0"/>
          <a:ext cx="0" cy="0"/>
          <a:chOff x="0" y="0"/>
          <a:chExt cx="0" cy="0"/>
        </a:xfrm>
      </p:grpSpPr>
      <p:pic>
        <p:nvPicPr>
          <p:cNvPr id="144" name="Google Shape;144;p18"/>
          <p:cNvPicPr preferRelativeResize="0"/>
          <p:nvPr/>
        </p:nvPicPr>
        <p:blipFill>
          <a:blip r:embed="rId3">
            <a:alphaModFix/>
          </a:blip>
          <a:stretch>
            <a:fillRect/>
          </a:stretch>
        </p:blipFill>
        <p:spPr>
          <a:xfrm>
            <a:off x="2896773" y="214210"/>
            <a:ext cx="2580345" cy="2544504"/>
          </a:xfrm>
          <a:prstGeom prst="rect">
            <a:avLst/>
          </a:prstGeom>
          <a:noFill/>
          <a:ln>
            <a:noFill/>
          </a:ln>
        </p:spPr>
      </p:pic>
      <p:sp>
        <p:nvSpPr>
          <p:cNvPr id="145" name="Google Shape;145;p18"/>
          <p:cNvSpPr txBox="1"/>
          <p:nvPr/>
        </p:nvSpPr>
        <p:spPr>
          <a:xfrm>
            <a:off x="404838" y="214226"/>
            <a:ext cx="23982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3800">
                <a:solidFill>
                  <a:srgbClr val="FFFFFF"/>
                </a:solidFill>
              </a:rPr>
              <a:t>Toteutus</a:t>
            </a:r>
            <a:br>
              <a:rPr b="1" lang="en-GB" sz="2300">
                <a:solidFill>
                  <a:srgbClr val="FFFFFF"/>
                </a:solidFill>
              </a:rPr>
            </a:br>
            <a:r>
              <a:rPr b="1" lang="en-GB" sz="1500">
                <a:solidFill>
                  <a:srgbClr val="FFFFFF"/>
                </a:solidFill>
              </a:rPr>
              <a:t>Ainekohtainen osio</a:t>
            </a:r>
            <a:endParaRPr b="1" sz="1500">
              <a:solidFill>
                <a:srgbClr val="FFFFFF"/>
              </a:solidFill>
            </a:endParaRPr>
          </a:p>
        </p:txBody>
      </p:sp>
      <p:sp>
        <p:nvSpPr>
          <p:cNvPr id="146" name="Google Shape;146;p18"/>
          <p:cNvSpPr/>
          <p:nvPr/>
        </p:nvSpPr>
        <p:spPr>
          <a:xfrm>
            <a:off x="293112" y="3430037"/>
            <a:ext cx="2443500" cy="34512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47" name="Google Shape;147;p18"/>
          <p:cNvSpPr txBox="1"/>
          <p:nvPr/>
        </p:nvSpPr>
        <p:spPr>
          <a:xfrm>
            <a:off x="585552" y="3657675"/>
            <a:ext cx="1826100" cy="1036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400"/>
              <a:buFont typeface="Arial"/>
              <a:buNone/>
            </a:pPr>
            <a:r>
              <a:rPr b="1" lang="en-GB" sz="1000">
                <a:solidFill>
                  <a:srgbClr val="0072C6"/>
                </a:solidFill>
              </a:rPr>
              <a:t>Mitä opetussuunnitelman tavoitteita ja sisältöjä jakson aikana tulisi oppijoiden käsitellä?</a:t>
            </a:r>
            <a:endParaRPr b="1" sz="1000">
              <a:solidFill>
                <a:srgbClr val="0072C6"/>
              </a:solidFill>
            </a:endParaRPr>
          </a:p>
          <a:p>
            <a:pPr indent="0" lvl="0" marL="0" rtl="0" algn="l">
              <a:spcBef>
                <a:spcPts val="0"/>
              </a:spcBef>
              <a:spcAft>
                <a:spcPts val="0"/>
              </a:spcAft>
              <a:buNone/>
            </a:pPr>
            <a:r>
              <a:t/>
            </a:r>
            <a:endParaRPr sz="1800"/>
          </a:p>
        </p:txBody>
      </p:sp>
      <p:pic>
        <p:nvPicPr>
          <p:cNvPr id="148" name="Google Shape;148;p18"/>
          <p:cNvPicPr preferRelativeResize="0"/>
          <p:nvPr/>
        </p:nvPicPr>
        <p:blipFill>
          <a:blip r:embed="rId4">
            <a:alphaModFix/>
          </a:blip>
          <a:stretch>
            <a:fillRect/>
          </a:stretch>
        </p:blipFill>
        <p:spPr>
          <a:xfrm rot="-733884">
            <a:off x="665107" y="2511725"/>
            <a:ext cx="721424" cy="864525"/>
          </a:xfrm>
          <a:prstGeom prst="rect">
            <a:avLst/>
          </a:prstGeom>
          <a:noFill/>
          <a:ln>
            <a:noFill/>
          </a:ln>
        </p:spPr>
      </p:pic>
      <p:pic>
        <p:nvPicPr>
          <p:cNvPr id="149" name="Google Shape;149;p18"/>
          <p:cNvPicPr preferRelativeResize="0"/>
          <p:nvPr/>
        </p:nvPicPr>
        <p:blipFill>
          <a:blip r:embed="rId4">
            <a:alphaModFix/>
          </a:blip>
          <a:stretch>
            <a:fillRect/>
          </a:stretch>
        </p:blipFill>
        <p:spPr>
          <a:xfrm rot="1029752">
            <a:off x="1106485" y="1821508"/>
            <a:ext cx="931847" cy="1116715"/>
          </a:xfrm>
          <a:prstGeom prst="rect">
            <a:avLst/>
          </a:prstGeom>
          <a:noFill/>
          <a:ln>
            <a:noFill/>
          </a:ln>
        </p:spPr>
      </p:pic>
      <p:sp>
        <p:nvSpPr>
          <p:cNvPr id="150" name="Google Shape;150;p18"/>
          <p:cNvSpPr/>
          <p:nvPr/>
        </p:nvSpPr>
        <p:spPr>
          <a:xfrm>
            <a:off x="3002097" y="1349696"/>
            <a:ext cx="2443500" cy="2157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51" name="Google Shape;151;p18"/>
          <p:cNvSpPr txBox="1"/>
          <p:nvPr/>
        </p:nvSpPr>
        <p:spPr>
          <a:xfrm>
            <a:off x="3232564" y="1508105"/>
            <a:ext cx="1982700" cy="1036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000">
                <a:solidFill>
                  <a:srgbClr val="0072C6"/>
                </a:solidFill>
              </a:rPr>
              <a:t>Miten huomioit, mitä oppijat jo entuudestaan tietävät?</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a:p>
            <a:pPr indent="0" lvl="0" marL="0" rtl="0" algn="l">
              <a:spcBef>
                <a:spcPts val="0"/>
              </a:spcBef>
              <a:spcAft>
                <a:spcPts val="0"/>
              </a:spcAft>
              <a:buNone/>
            </a:pPr>
            <a:r>
              <a:t/>
            </a:r>
            <a:endParaRPr sz="1800"/>
          </a:p>
        </p:txBody>
      </p:sp>
      <p:sp>
        <p:nvSpPr>
          <p:cNvPr id="152" name="Google Shape;152;p18"/>
          <p:cNvSpPr/>
          <p:nvPr/>
        </p:nvSpPr>
        <p:spPr>
          <a:xfrm>
            <a:off x="2985259" y="3654220"/>
            <a:ext cx="2443500" cy="3592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53" name="Google Shape;153;p18"/>
          <p:cNvSpPr txBox="1"/>
          <p:nvPr/>
        </p:nvSpPr>
        <p:spPr>
          <a:xfrm>
            <a:off x="3178894" y="3918199"/>
            <a:ext cx="2056200" cy="10023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400"/>
              <a:buFont typeface="Arial"/>
              <a:buNone/>
            </a:pPr>
            <a:r>
              <a:rPr b="1" lang="en-GB" sz="1000">
                <a:solidFill>
                  <a:srgbClr val="0072C6"/>
                </a:solidFill>
              </a:rPr>
              <a:t>Miten oppijat ovat aktiivisia? Miten tutkiva ote näkyy tässä ilmiössä? Miten yhteisöllisyys näkyy tässä ilmiössä?</a:t>
            </a:r>
            <a:endParaRPr b="1" sz="1000">
              <a:solidFill>
                <a:srgbClr val="0072C6"/>
              </a:solidFill>
            </a:endParaRPr>
          </a:p>
          <a:p>
            <a:pPr indent="0" lvl="0" marL="0" rtl="0" algn="l">
              <a:spcBef>
                <a:spcPts val="600"/>
              </a:spcBef>
              <a:spcAft>
                <a:spcPts val="0"/>
              </a:spcAft>
              <a:buNone/>
            </a:pPr>
            <a:r>
              <a:t/>
            </a:r>
            <a:endParaRPr sz="1800"/>
          </a:p>
        </p:txBody>
      </p:sp>
      <p:pic>
        <p:nvPicPr>
          <p:cNvPr id="154" name="Google Shape;154;p18"/>
          <p:cNvPicPr preferRelativeResize="0"/>
          <p:nvPr/>
        </p:nvPicPr>
        <p:blipFill>
          <a:blip r:embed="rId4">
            <a:alphaModFix/>
          </a:blip>
          <a:stretch>
            <a:fillRect/>
          </a:stretch>
        </p:blipFill>
        <p:spPr>
          <a:xfrm rot="-855784">
            <a:off x="1862233" y="2631196"/>
            <a:ext cx="484370" cy="580456"/>
          </a:xfrm>
          <a:prstGeom prst="rect">
            <a:avLst/>
          </a:prstGeom>
          <a:noFill/>
          <a:ln>
            <a:noFill/>
          </a:ln>
        </p:spPr>
      </p:pic>
      <p:sp>
        <p:nvSpPr>
          <p:cNvPr id="155" name="Google Shape;155;p18"/>
          <p:cNvSpPr txBox="1"/>
          <p:nvPr/>
        </p:nvSpPr>
        <p:spPr>
          <a:xfrm>
            <a:off x="553175" y="4455433"/>
            <a:ext cx="1926900" cy="2053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56" name="Google Shape;156;p18"/>
          <p:cNvSpPr txBox="1"/>
          <p:nvPr/>
        </p:nvSpPr>
        <p:spPr>
          <a:xfrm>
            <a:off x="3232575" y="2009199"/>
            <a:ext cx="2056200" cy="12531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57" name="Google Shape;157;p18"/>
          <p:cNvSpPr txBox="1"/>
          <p:nvPr/>
        </p:nvSpPr>
        <p:spPr>
          <a:xfrm>
            <a:off x="3178900" y="4779226"/>
            <a:ext cx="20562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58" name="Google Shape;158;p18"/>
          <p:cNvSpPr/>
          <p:nvPr/>
        </p:nvSpPr>
        <p:spPr>
          <a:xfrm>
            <a:off x="5744085" y="731858"/>
            <a:ext cx="2242500" cy="3101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59" name="Google Shape;159;p18"/>
          <p:cNvSpPr txBox="1"/>
          <p:nvPr/>
        </p:nvSpPr>
        <p:spPr>
          <a:xfrm>
            <a:off x="5963269" y="931937"/>
            <a:ext cx="1926900" cy="8571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400"/>
              <a:buFont typeface="Arial"/>
              <a:buNone/>
            </a:pPr>
            <a:r>
              <a:rPr b="1" lang="en-GB" sz="1000">
                <a:solidFill>
                  <a:srgbClr val="0072C6"/>
                </a:solidFill>
              </a:rPr>
              <a:t>Mistä oppijat tietävät, mitä heidän halutaan jakson aikana oppivan? </a:t>
            </a:r>
            <a:endParaRPr b="1" sz="1000">
              <a:solidFill>
                <a:srgbClr val="0072C6"/>
              </a:solidFill>
            </a:endParaRPr>
          </a:p>
          <a:p>
            <a:pPr indent="0" lvl="0" marL="0" rtl="0" algn="l">
              <a:spcBef>
                <a:spcPts val="0"/>
              </a:spcBef>
              <a:spcAft>
                <a:spcPts val="0"/>
              </a:spcAft>
              <a:buNone/>
            </a:pPr>
            <a:r>
              <a:t/>
            </a:r>
            <a:endParaRPr sz="1800"/>
          </a:p>
        </p:txBody>
      </p:sp>
      <p:sp>
        <p:nvSpPr>
          <p:cNvPr id="160" name="Google Shape;160;p18"/>
          <p:cNvSpPr/>
          <p:nvPr/>
        </p:nvSpPr>
        <p:spPr>
          <a:xfrm>
            <a:off x="5744085" y="4145837"/>
            <a:ext cx="2242500" cy="3101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61" name="Google Shape;161;p18"/>
          <p:cNvSpPr txBox="1"/>
          <p:nvPr/>
        </p:nvSpPr>
        <p:spPr>
          <a:xfrm>
            <a:off x="5934066" y="4438950"/>
            <a:ext cx="1926900" cy="6150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000">
                <a:solidFill>
                  <a:srgbClr val="0072C6"/>
                </a:solidFill>
              </a:rPr>
              <a:t>Miten oppijat arvioivat omaa työskentelyään?</a:t>
            </a:r>
            <a:endParaRPr b="1" sz="1000">
              <a:solidFill>
                <a:srgbClr val="0072C6"/>
              </a:solidFill>
            </a:endParaRPr>
          </a:p>
          <a:p>
            <a:pPr indent="0" lvl="0" marL="0" rtl="0" algn="l">
              <a:lnSpc>
                <a:spcPct val="100000"/>
              </a:lnSpc>
              <a:spcBef>
                <a:spcPts val="0"/>
              </a:spcBef>
              <a:spcAft>
                <a:spcPts val="0"/>
              </a:spcAft>
              <a:buNone/>
            </a:pPr>
            <a:r>
              <a:t/>
            </a:r>
            <a:endParaRPr b="1" sz="1100">
              <a:solidFill>
                <a:srgbClr val="0072C6"/>
              </a:solidFill>
            </a:endParaRPr>
          </a:p>
          <a:p>
            <a:pPr indent="0" lvl="0" marL="0" rtl="0" algn="l">
              <a:spcBef>
                <a:spcPts val="0"/>
              </a:spcBef>
              <a:spcAft>
                <a:spcPts val="0"/>
              </a:spcAft>
              <a:buNone/>
            </a:pPr>
            <a:r>
              <a:t/>
            </a:r>
            <a:endParaRPr sz="1800"/>
          </a:p>
        </p:txBody>
      </p:sp>
      <p:sp>
        <p:nvSpPr>
          <p:cNvPr id="162" name="Google Shape;162;p18"/>
          <p:cNvSpPr txBox="1"/>
          <p:nvPr/>
        </p:nvSpPr>
        <p:spPr>
          <a:xfrm>
            <a:off x="5963275" y="1632675"/>
            <a:ext cx="1897800" cy="1797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63" name="Google Shape;163;p18"/>
          <p:cNvSpPr txBox="1"/>
          <p:nvPr/>
        </p:nvSpPr>
        <p:spPr>
          <a:xfrm>
            <a:off x="5934075" y="4977875"/>
            <a:ext cx="1826100" cy="1833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sp>
        <p:nvSpPr>
          <p:cNvPr id="164" name="Google Shape;164;p18"/>
          <p:cNvSpPr/>
          <p:nvPr/>
        </p:nvSpPr>
        <p:spPr>
          <a:xfrm>
            <a:off x="8233536" y="3057953"/>
            <a:ext cx="2242500" cy="3710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65" name="Google Shape;165;p18"/>
          <p:cNvSpPr txBox="1"/>
          <p:nvPr/>
        </p:nvSpPr>
        <p:spPr>
          <a:xfrm>
            <a:off x="8366163" y="3395606"/>
            <a:ext cx="1926900" cy="14220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400"/>
              <a:buFont typeface="Arial"/>
              <a:buNone/>
            </a:pPr>
            <a:r>
              <a:rPr b="1" lang="en-GB" sz="1000">
                <a:solidFill>
                  <a:srgbClr val="0072C6"/>
                </a:solidFill>
              </a:rPr>
              <a:t>Miten oppijoita jakson aikana arvioidaan? Miten oppijat saavat ilmiöprosessin edetessä palautetta?</a:t>
            </a:r>
            <a:endParaRPr b="1" sz="1000">
              <a:solidFill>
                <a:srgbClr val="0072C6"/>
              </a:solidFill>
            </a:endParaRPr>
          </a:p>
          <a:p>
            <a:pPr indent="0" lvl="0" marL="0" rtl="0" algn="l">
              <a:spcBef>
                <a:spcPts val="0"/>
              </a:spcBef>
              <a:spcAft>
                <a:spcPts val="0"/>
              </a:spcAft>
              <a:buNone/>
            </a:pPr>
            <a:r>
              <a:t/>
            </a:r>
            <a:endParaRPr sz="1800"/>
          </a:p>
        </p:txBody>
      </p:sp>
      <p:sp>
        <p:nvSpPr>
          <p:cNvPr id="166" name="Google Shape;166;p18"/>
          <p:cNvSpPr txBox="1"/>
          <p:nvPr/>
        </p:nvSpPr>
        <p:spPr>
          <a:xfrm>
            <a:off x="8366175" y="4344377"/>
            <a:ext cx="2016600" cy="1990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000">
                <a:solidFill>
                  <a:srgbClr val="0072C6"/>
                </a:solidFill>
              </a:rPr>
              <a:t>Kirjoita vastauksesi tähän...</a:t>
            </a:r>
            <a:endParaRPr sz="1000">
              <a:solidFill>
                <a:srgbClr val="0072C6"/>
              </a:solidFill>
            </a:endParaRPr>
          </a:p>
        </p:txBody>
      </p:sp>
      <p:pic>
        <p:nvPicPr>
          <p:cNvPr id="167" name="Google Shape;167;p18"/>
          <p:cNvPicPr preferRelativeResize="0"/>
          <p:nvPr/>
        </p:nvPicPr>
        <p:blipFill>
          <a:blip r:embed="rId5">
            <a:alphaModFix/>
          </a:blip>
          <a:stretch>
            <a:fillRect/>
          </a:stretch>
        </p:blipFill>
        <p:spPr>
          <a:xfrm rot="-233041">
            <a:off x="8075809" y="1479776"/>
            <a:ext cx="2573967" cy="1662797"/>
          </a:xfrm>
          <a:prstGeom prst="rect">
            <a:avLst/>
          </a:prstGeom>
          <a:noFill/>
          <a:ln>
            <a:noFill/>
          </a:ln>
        </p:spPr>
      </p:pic>
      <p:pic>
        <p:nvPicPr>
          <p:cNvPr id="168" name="Google Shape;168;p18"/>
          <p:cNvPicPr preferRelativeResize="0"/>
          <p:nvPr/>
        </p:nvPicPr>
        <p:blipFill>
          <a:blip r:embed="rId6">
            <a:alphaModFix/>
          </a:blip>
          <a:stretch>
            <a:fillRect/>
          </a:stretch>
        </p:blipFill>
        <p:spPr>
          <a:xfrm rot="-654276">
            <a:off x="3236099" y="5983438"/>
            <a:ext cx="1853301" cy="135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172" name="Shape 172"/>
        <p:cNvGrpSpPr/>
        <p:nvPr/>
      </p:nvGrpSpPr>
      <p:grpSpPr>
        <a:xfrm>
          <a:off x="0" y="0"/>
          <a:ext cx="0" cy="0"/>
          <a:chOff x="0" y="0"/>
          <a:chExt cx="0" cy="0"/>
        </a:xfrm>
      </p:grpSpPr>
      <p:sp>
        <p:nvSpPr>
          <p:cNvPr id="173" name="Google Shape;173;p19"/>
          <p:cNvSpPr/>
          <p:nvPr/>
        </p:nvSpPr>
        <p:spPr>
          <a:xfrm>
            <a:off x="6412744" y="4671811"/>
            <a:ext cx="3389400" cy="1554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74" name="Google Shape;174;p19"/>
          <p:cNvSpPr txBox="1"/>
          <p:nvPr/>
        </p:nvSpPr>
        <p:spPr>
          <a:xfrm>
            <a:off x="6469455" y="4685113"/>
            <a:ext cx="3291000" cy="17460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0"/>
              </a:spcAft>
              <a:buNone/>
            </a:pPr>
            <a:r>
              <a:rPr b="1" lang="en-GB" sz="1100">
                <a:solidFill>
                  <a:srgbClr val="0072C6"/>
                </a:solidFill>
              </a:rPr>
              <a:t>Yhteisen suunnittelun jälkeen tarkistakaa oma ainekohtainen osionne: mitä taitoja ja sisältöjä ilmiö kattaa, mitä arvioit ja miten, miten varmistat oppijan aktiivisuuden.  </a:t>
            </a:r>
            <a:endParaRPr b="1" sz="1100">
              <a:solidFill>
                <a:srgbClr val="0072C6"/>
              </a:solidFill>
            </a:endParaRPr>
          </a:p>
          <a:p>
            <a:pPr indent="0" lvl="0" marL="0" rtl="0" algn="l">
              <a:spcBef>
                <a:spcPts val="2500"/>
              </a:spcBef>
              <a:spcAft>
                <a:spcPts val="0"/>
              </a:spcAft>
              <a:buNone/>
            </a:pPr>
            <a:r>
              <a:t/>
            </a:r>
            <a:endParaRPr sz="1800"/>
          </a:p>
        </p:txBody>
      </p:sp>
      <p:sp>
        <p:nvSpPr>
          <p:cNvPr id="175" name="Google Shape;175;p19"/>
          <p:cNvSpPr txBox="1"/>
          <p:nvPr/>
        </p:nvSpPr>
        <p:spPr>
          <a:xfrm>
            <a:off x="400073" y="429039"/>
            <a:ext cx="9891900" cy="11505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400"/>
              <a:buFont typeface="Arial"/>
              <a:buNone/>
            </a:pPr>
            <a:r>
              <a:rPr b="1" lang="en-GB" sz="3000">
                <a:solidFill>
                  <a:schemeClr val="lt1"/>
                </a:solidFill>
              </a:rPr>
              <a:t>Ohjenuora aineiden välisen yhteistyön käynnistämiselle</a:t>
            </a:r>
            <a:endParaRPr b="1" sz="3000">
              <a:solidFill>
                <a:schemeClr val="lt1"/>
              </a:solidFill>
            </a:endParaRPr>
          </a:p>
          <a:p>
            <a:pPr indent="0" lvl="0" marL="0" rtl="0" algn="l">
              <a:spcBef>
                <a:spcPts val="0"/>
              </a:spcBef>
              <a:spcAft>
                <a:spcPts val="0"/>
              </a:spcAft>
              <a:buNone/>
            </a:pPr>
            <a:r>
              <a:t/>
            </a:r>
            <a:endParaRPr b="1" sz="3800">
              <a:solidFill>
                <a:srgbClr val="FFFFFF"/>
              </a:solidFill>
            </a:endParaRPr>
          </a:p>
        </p:txBody>
      </p:sp>
      <p:sp>
        <p:nvSpPr>
          <p:cNvPr id="176" name="Google Shape;176;p19"/>
          <p:cNvSpPr/>
          <p:nvPr/>
        </p:nvSpPr>
        <p:spPr>
          <a:xfrm>
            <a:off x="1030925" y="2349751"/>
            <a:ext cx="2051400" cy="17460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77" name="Google Shape;177;p19"/>
          <p:cNvSpPr txBox="1"/>
          <p:nvPr/>
        </p:nvSpPr>
        <p:spPr>
          <a:xfrm>
            <a:off x="1164146" y="2517261"/>
            <a:ext cx="1855800" cy="15549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2500"/>
              </a:spcAft>
              <a:buNone/>
            </a:pPr>
            <a:r>
              <a:rPr b="1" lang="en-GB" sz="1100">
                <a:solidFill>
                  <a:srgbClr val="0072C6"/>
                </a:solidFill>
              </a:rPr>
              <a:t>Tutkikaa opetussuunnitelmaa ja e</a:t>
            </a:r>
            <a:r>
              <a:rPr b="1" lang="en-GB" sz="1100">
                <a:solidFill>
                  <a:srgbClr val="0072C6"/>
                </a:solidFill>
              </a:rPr>
              <a:t>tsikää yhteinen ilmiö toisten aineiden kanssa.</a:t>
            </a:r>
            <a:endParaRPr b="1" sz="1100">
              <a:solidFill>
                <a:srgbClr val="0072C6"/>
              </a:solidFill>
            </a:endParaRPr>
          </a:p>
        </p:txBody>
      </p:sp>
      <p:sp>
        <p:nvSpPr>
          <p:cNvPr id="178" name="Google Shape;178;p19"/>
          <p:cNvSpPr/>
          <p:nvPr/>
        </p:nvSpPr>
        <p:spPr>
          <a:xfrm>
            <a:off x="839434" y="1938741"/>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79" name="Google Shape;179;p19"/>
          <p:cNvSpPr txBox="1"/>
          <p:nvPr/>
        </p:nvSpPr>
        <p:spPr>
          <a:xfrm>
            <a:off x="874016" y="1910006"/>
            <a:ext cx="501300" cy="6888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1</a:t>
            </a:r>
            <a:endParaRPr sz="3000">
              <a:solidFill>
                <a:schemeClr val="lt1"/>
              </a:solidFill>
            </a:endParaRPr>
          </a:p>
        </p:txBody>
      </p:sp>
      <p:sp>
        <p:nvSpPr>
          <p:cNvPr id="180" name="Google Shape;180;p19"/>
          <p:cNvSpPr/>
          <p:nvPr/>
        </p:nvSpPr>
        <p:spPr>
          <a:xfrm>
            <a:off x="3552100" y="2349751"/>
            <a:ext cx="2341500" cy="17460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1" name="Google Shape;181;p19"/>
          <p:cNvSpPr txBox="1"/>
          <p:nvPr/>
        </p:nvSpPr>
        <p:spPr>
          <a:xfrm>
            <a:off x="3685314" y="2517261"/>
            <a:ext cx="2096400" cy="15549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2500"/>
              </a:spcAft>
              <a:buNone/>
            </a:pPr>
            <a:r>
              <a:rPr b="1" lang="en-GB" sz="1100">
                <a:solidFill>
                  <a:srgbClr val="0072C6"/>
                </a:solidFill>
              </a:rPr>
              <a:t>Asettakaa ilmiölle yhteinen päätavoite, joka nousee opetussuunnitelman tavoitteista. </a:t>
            </a:r>
            <a:r>
              <a:rPr lang="en-GB" sz="1000">
                <a:solidFill>
                  <a:srgbClr val="0072C6"/>
                </a:solidFill>
              </a:rPr>
              <a:t>Mitä haluatte oppijoiden oppivan?</a:t>
            </a:r>
            <a:br>
              <a:rPr lang="en-GB" sz="1000">
                <a:solidFill>
                  <a:schemeClr val="lt1"/>
                </a:solidFill>
              </a:rPr>
            </a:br>
            <a:endParaRPr b="1" sz="1000">
              <a:solidFill>
                <a:srgbClr val="0072C6"/>
              </a:solidFill>
            </a:endParaRPr>
          </a:p>
        </p:txBody>
      </p:sp>
      <p:sp>
        <p:nvSpPr>
          <p:cNvPr id="182" name="Google Shape;182;p19"/>
          <p:cNvSpPr/>
          <p:nvPr/>
        </p:nvSpPr>
        <p:spPr>
          <a:xfrm>
            <a:off x="3360602" y="1938741"/>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3" name="Google Shape;183;p19"/>
          <p:cNvSpPr txBox="1"/>
          <p:nvPr/>
        </p:nvSpPr>
        <p:spPr>
          <a:xfrm>
            <a:off x="3395184" y="1879508"/>
            <a:ext cx="501300" cy="74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2</a:t>
            </a:r>
            <a:endParaRPr sz="3000">
              <a:solidFill>
                <a:schemeClr val="lt1"/>
              </a:solidFill>
            </a:endParaRPr>
          </a:p>
        </p:txBody>
      </p:sp>
      <p:sp>
        <p:nvSpPr>
          <p:cNvPr id="184" name="Google Shape;184;p19"/>
          <p:cNvSpPr/>
          <p:nvPr/>
        </p:nvSpPr>
        <p:spPr>
          <a:xfrm>
            <a:off x="6412750" y="2349748"/>
            <a:ext cx="31911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5" name="Google Shape;185;p19"/>
          <p:cNvSpPr txBox="1"/>
          <p:nvPr/>
        </p:nvSpPr>
        <p:spPr>
          <a:xfrm>
            <a:off x="6545956" y="2509875"/>
            <a:ext cx="3057900" cy="15549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2500"/>
              </a:spcAft>
              <a:buNone/>
            </a:pPr>
            <a:r>
              <a:rPr b="1" lang="en-GB" sz="1100">
                <a:solidFill>
                  <a:srgbClr val="0072C6"/>
                </a:solidFill>
              </a:rPr>
              <a:t>Miettikää, miten haluatte ilmiökokonaisuuden päättää.</a:t>
            </a:r>
            <a:r>
              <a:rPr b="1" lang="en-GB" sz="1100">
                <a:solidFill>
                  <a:srgbClr val="0072C6"/>
                </a:solidFill>
              </a:rPr>
              <a:t> </a:t>
            </a:r>
            <a:r>
              <a:rPr lang="en-GB" sz="1000">
                <a:solidFill>
                  <a:srgbClr val="0072C6"/>
                </a:solidFill>
              </a:rPr>
              <a:t>Miten oppilaat osoittavat, mitä ovat oppineet?</a:t>
            </a:r>
            <a:endParaRPr b="1" sz="1000">
              <a:solidFill>
                <a:srgbClr val="0072C6"/>
              </a:solidFill>
            </a:endParaRPr>
          </a:p>
        </p:txBody>
      </p:sp>
      <p:sp>
        <p:nvSpPr>
          <p:cNvPr id="186" name="Google Shape;186;p19"/>
          <p:cNvSpPr/>
          <p:nvPr/>
        </p:nvSpPr>
        <p:spPr>
          <a:xfrm>
            <a:off x="6221244" y="1938741"/>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7" name="Google Shape;187;p19"/>
          <p:cNvSpPr txBox="1"/>
          <p:nvPr/>
        </p:nvSpPr>
        <p:spPr>
          <a:xfrm>
            <a:off x="6255826" y="1879508"/>
            <a:ext cx="501300" cy="74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3</a:t>
            </a:r>
            <a:endParaRPr sz="3000">
              <a:solidFill>
                <a:schemeClr val="lt1"/>
              </a:solidFill>
            </a:endParaRPr>
          </a:p>
        </p:txBody>
      </p:sp>
      <p:sp>
        <p:nvSpPr>
          <p:cNvPr id="188" name="Google Shape;188;p19"/>
          <p:cNvSpPr/>
          <p:nvPr/>
        </p:nvSpPr>
        <p:spPr>
          <a:xfrm>
            <a:off x="1030935" y="4671793"/>
            <a:ext cx="4942800" cy="21153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9" name="Google Shape;189;p19"/>
          <p:cNvSpPr txBox="1"/>
          <p:nvPr/>
        </p:nvSpPr>
        <p:spPr>
          <a:xfrm>
            <a:off x="1164146" y="4831948"/>
            <a:ext cx="4679100" cy="21153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2500"/>
              </a:spcAft>
              <a:buNone/>
            </a:pPr>
            <a:r>
              <a:rPr b="1" lang="en-GB" sz="1100">
                <a:solidFill>
                  <a:srgbClr val="0072C6"/>
                </a:solidFill>
              </a:rPr>
              <a:t>Miettikää, miten ilmiöprosessi aikataulutetaan. Miten aloitatte ilmiön kaikki yhdessä? Miten tapaatte prosessin edetessä? Miten päätätte ilmiöprosessin? Miten arvioitte prosessia? </a:t>
            </a:r>
            <a:r>
              <a:rPr lang="en-GB" sz="1000">
                <a:solidFill>
                  <a:srgbClr val="0072C6"/>
                </a:solidFill>
              </a:rPr>
              <a:t>Muistakaa miettiä asioita aktiivisen oppijan näkökulmasta (oppijat asettavat tavoitteita, pohtivat kysymyksiä ja etsivät tietoa, ei opettaja). </a:t>
            </a:r>
            <a:endParaRPr b="1" sz="1000">
              <a:solidFill>
                <a:srgbClr val="0072C6"/>
              </a:solidFill>
            </a:endParaRPr>
          </a:p>
        </p:txBody>
      </p:sp>
      <p:sp>
        <p:nvSpPr>
          <p:cNvPr id="190" name="Google Shape;190;p19"/>
          <p:cNvSpPr/>
          <p:nvPr/>
        </p:nvSpPr>
        <p:spPr>
          <a:xfrm>
            <a:off x="839434" y="4260795"/>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91" name="Google Shape;191;p19"/>
          <p:cNvSpPr txBox="1"/>
          <p:nvPr/>
        </p:nvSpPr>
        <p:spPr>
          <a:xfrm>
            <a:off x="874016" y="4201562"/>
            <a:ext cx="501300" cy="74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4</a:t>
            </a:r>
            <a:endParaRPr sz="3000">
              <a:solidFill>
                <a:schemeClr val="lt1"/>
              </a:solidFill>
            </a:endParaRPr>
          </a:p>
        </p:txBody>
      </p:sp>
      <p:sp>
        <p:nvSpPr>
          <p:cNvPr id="192" name="Google Shape;192;p19"/>
          <p:cNvSpPr/>
          <p:nvPr/>
        </p:nvSpPr>
        <p:spPr>
          <a:xfrm>
            <a:off x="6221244" y="4260814"/>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93" name="Google Shape;193;p19"/>
          <p:cNvSpPr txBox="1"/>
          <p:nvPr/>
        </p:nvSpPr>
        <p:spPr>
          <a:xfrm>
            <a:off x="6255826" y="4201580"/>
            <a:ext cx="501300" cy="74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5</a:t>
            </a:r>
            <a:endParaRPr sz="3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197" name="Shape 197"/>
        <p:cNvGrpSpPr/>
        <p:nvPr/>
      </p:nvGrpSpPr>
      <p:grpSpPr>
        <a:xfrm>
          <a:off x="0" y="0"/>
          <a:ext cx="0" cy="0"/>
          <a:chOff x="0" y="0"/>
          <a:chExt cx="0" cy="0"/>
        </a:xfrm>
      </p:grpSpPr>
      <p:pic>
        <p:nvPicPr>
          <p:cNvPr id="198" name="Google Shape;198;p20"/>
          <p:cNvPicPr preferRelativeResize="0"/>
          <p:nvPr/>
        </p:nvPicPr>
        <p:blipFill>
          <a:blip r:embed="rId3">
            <a:alphaModFix/>
          </a:blip>
          <a:stretch>
            <a:fillRect/>
          </a:stretch>
        </p:blipFill>
        <p:spPr>
          <a:xfrm>
            <a:off x="7597880" y="3653342"/>
            <a:ext cx="913071" cy="882640"/>
          </a:xfrm>
          <a:prstGeom prst="rect">
            <a:avLst/>
          </a:prstGeom>
          <a:noFill/>
          <a:ln>
            <a:noFill/>
          </a:ln>
        </p:spPr>
      </p:pic>
      <p:pic>
        <p:nvPicPr>
          <p:cNvPr id="199" name="Google Shape;199;p20"/>
          <p:cNvPicPr preferRelativeResize="0"/>
          <p:nvPr/>
        </p:nvPicPr>
        <p:blipFill>
          <a:blip r:embed="rId4">
            <a:alphaModFix/>
          </a:blip>
          <a:stretch>
            <a:fillRect/>
          </a:stretch>
        </p:blipFill>
        <p:spPr>
          <a:xfrm>
            <a:off x="7293469" y="2510685"/>
            <a:ext cx="1521889" cy="706223"/>
          </a:xfrm>
          <a:prstGeom prst="rect">
            <a:avLst/>
          </a:prstGeom>
          <a:noFill/>
          <a:ln>
            <a:noFill/>
          </a:ln>
        </p:spPr>
      </p:pic>
      <p:sp>
        <p:nvSpPr>
          <p:cNvPr id="200" name="Google Shape;200;p20"/>
          <p:cNvSpPr txBox="1"/>
          <p:nvPr/>
        </p:nvSpPr>
        <p:spPr>
          <a:xfrm>
            <a:off x="1352925" y="2013652"/>
            <a:ext cx="5037000" cy="45996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lang="en-GB" sz="1300">
                <a:solidFill>
                  <a:srgbClr val="FFFFFF"/>
                </a:solidFill>
              </a:rPr>
              <a:t>Ilmiöoppimisen tueksi on kehitetty sekä arviointityökaluja että suunnittelutyökaluja. Ilmiöprosessin suunnitteluun löytyy ilmiökortit sekä opettajille että oppijoille, joissa kysymysten avulla autetaan oppijoita keskittymään ilmiöprosessin suunnittelun kannalta olennaisiin asioihin. Tämän käsissäsi olevan opettajien suunnittelutyökalun lisäksi oppijaryhmille on olemassa suunnittelutyökalu, jonka avulla he voivat itsenäisesti lähteä suunnittelemaan ilmiön toteutusta ja etenemistä.</a:t>
            </a:r>
            <a:endParaRPr sz="1300">
              <a:solidFill>
                <a:srgbClr val="FFFFFF"/>
              </a:solidFill>
            </a:endParaRPr>
          </a:p>
          <a:p>
            <a:pPr indent="0" lvl="0" marL="0" rtl="0" algn="l">
              <a:spcBef>
                <a:spcPts val="0"/>
              </a:spcBef>
              <a:spcAft>
                <a:spcPts val="0"/>
              </a:spcAft>
              <a:buNone/>
            </a:pPr>
            <a:r>
              <a:t/>
            </a:r>
            <a:endParaRPr sz="1300">
              <a:solidFill>
                <a:srgbClr val="FFFFFF"/>
              </a:solidFill>
            </a:endParaRPr>
          </a:p>
          <a:p>
            <a:pPr indent="0" lvl="0" marL="0" rtl="0" algn="l">
              <a:spcBef>
                <a:spcPts val="0"/>
              </a:spcBef>
              <a:spcAft>
                <a:spcPts val="0"/>
              </a:spcAft>
              <a:buNone/>
            </a:pPr>
            <a:r>
              <a:rPr lang="en-GB" sz="1300">
                <a:solidFill>
                  <a:srgbClr val="FFFFFF"/>
                </a:solidFill>
              </a:rPr>
              <a:t>Arviointityökaluja on kehitetty  ilmiöprosessin arviointiin, ainelähtöiseen arviointiin sekä laaja-alaisen osaamisen tavoitteiden toteutumisen arviointiin. Nämä kaikki työkalut löytyvät Helsinki oppii -sivuilta suomeksi, ruotsiksi ja englanniksi.</a:t>
            </a:r>
            <a:endParaRPr sz="13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GB" sz="1500" u="sng">
                <a:solidFill>
                  <a:srgbClr val="F5A3C7"/>
                </a:solidFill>
                <a:hlinkClick r:id="rId5"/>
              </a:rPr>
              <a:t>www.helsinkioppii.fi</a:t>
            </a:r>
            <a:br>
              <a:rPr lang="en-GB" sz="1500">
                <a:solidFill>
                  <a:srgbClr val="F5A3C7"/>
                </a:solidFill>
              </a:rPr>
            </a:br>
            <a:r>
              <a:rPr lang="en-GB" sz="1500">
                <a:solidFill>
                  <a:srgbClr val="F5A3C7"/>
                </a:solidFill>
              </a:rPr>
              <a:t>#HelsinkiOppii</a:t>
            </a:r>
            <a:endParaRPr sz="1500">
              <a:solidFill>
                <a:srgbClr val="F5A3C7"/>
              </a:solidFill>
            </a:endParaRPr>
          </a:p>
          <a:p>
            <a:pPr indent="0" lvl="0" marL="0" rtl="0" algn="l">
              <a:spcBef>
                <a:spcPts val="0"/>
              </a:spcBef>
              <a:spcAft>
                <a:spcPts val="0"/>
              </a:spcAft>
              <a:buNone/>
            </a:pPr>
            <a:r>
              <a:rPr lang="en-GB" sz="1500">
                <a:solidFill>
                  <a:srgbClr val="F5A3C7"/>
                </a:solidFill>
              </a:rPr>
              <a:t>#HelsingforsLärSig</a:t>
            </a:r>
            <a:endParaRPr sz="1500">
              <a:solidFill>
                <a:srgbClr val="F5A3C7"/>
              </a:solidFill>
            </a:endParaRPr>
          </a:p>
          <a:p>
            <a:pPr indent="0" lvl="0" marL="0" rtl="0" algn="l">
              <a:spcBef>
                <a:spcPts val="0"/>
              </a:spcBef>
              <a:spcAft>
                <a:spcPts val="0"/>
              </a:spcAft>
              <a:buNone/>
            </a:pPr>
            <a:r>
              <a:t/>
            </a:r>
            <a:endParaRPr sz="1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