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60000" cx="10692000"/>
  <p:notesSz cx="7560000" cy="10692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004515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04fa997a2_0_32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04fa997a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704fa997a2_0_5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704fa997a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b249d1eb6_0_19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6b249d1eb6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249d1eb6_0_32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249d1eb6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52d6cbf1c_0_0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52d6cbf1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b249d1eb6_0_121:notes"/>
          <p:cNvSpPr/>
          <p:nvPr>
            <p:ph idx="2" type="sldImg"/>
          </p:nvPr>
        </p:nvSpPr>
        <p:spPr>
          <a:xfrm>
            <a:off x="1004507" y="685800"/>
            <a:ext cx="4849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b249d1eb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.png"/><Relationship Id="rId6" Type="http://schemas.openxmlformats.org/officeDocument/2006/relationships/image" Target="../media/image2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A3C7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912" y="0"/>
            <a:ext cx="10803880" cy="7560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936394" y="3489651"/>
            <a:ext cx="88929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en-GB" sz="3800">
                <a:solidFill>
                  <a:schemeClr val="lt1"/>
                </a:solidFill>
              </a:rPr>
              <a:t>Ilmiöoppimisen </a:t>
            </a:r>
            <a:br>
              <a:rPr b="1" lang="en-GB" sz="3800">
                <a:solidFill>
                  <a:schemeClr val="lt1"/>
                </a:solidFill>
              </a:rPr>
            </a:br>
            <a:r>
              <a:rPr b="1" lang="en-GB" sz="3800">
                <a:solidFill>
                  <a:schemeClr val="lt1"/>
                </a:solidFill>
              </a:rPr>
              <a:t>ryhmätyöpohja</a:t>
            </a:r>
            <a:endParaRPr b="1" sz="3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56" name="Google Shape;56;p13"/>
          <p:cNvSpPr txBox="1"/>
          <p:nvPr/>
        </p:nvSpPr>
        <p:spPr>
          <a:xfrm>
            <a:off x="3570338" y="4815000"/>
            <a:ext cx="35514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</a:rPr>
              <a:t>Koneella täytettävä A4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2164" y="835874"/>
            <a:ext cx="1627726" cy="75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2C6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5097725" y="-39700"/>
            <a:ext cx="5594400" cy="7655400"/>
          </a:xfrm>
          <a:prstGeom prst="rect">
            <a:avLst/>
          </a:prstGeom>
          <a:solidFill>
            <a:srgbClr val="F5A3C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481038" y="366626"/>
            <a:ext cx="32793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FFFFF"/>
                </a:solidFill>
              </a:rPr>
              <a:t>Mikä ilmiö?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2616150" y="3628125"/>
            <a:ext cx="2136300" cy="327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335625" y="1539475"/>
            <a:ext cx="4246500" cy="1091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533700" y="1668247"/>
            <a:ext cx="1494000" cy="3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72C6"/>
                </a:solidFill>
              </a:rPr>
              <a:t>Ilmiön nimi:</a:t>
            </a:r>
            <a:endParaRPr b="1" sz="1200">
              <a:solidFill>
                <a:srgbClr val="0072C6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3690" y="1935895"/>
            <a:ext cx="27696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0072C6"/>
                </a:solidFill>
              </a:rPr>
              <a:t>K</a:t>
            </a:r>
            <a:r>
              <a:rPr b="1" lang="en-GB" sz="1200">
                <a:solidFill>
                  <a:srgbClr val="0072C6"/>
                </a:solidFill>
              </a:rPr>
              <a:t>irjoita vastauksesi tähän...</a:t>
            </a:r>
            <a:endParaRPr b="1" sz="1200">
              <a:solidFill>
                <a:srgbClr val="0072C6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749106" y="3795102"/>
            <a:ext cx="18672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Mitä haluat ilmiöstä oppia?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749106" y="4134336"/>
            <a:ext cx="1867200" cy="23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3147317" y="2855615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03122">
            <a:off x="3685768" y="3258583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55160">
            <a:off x="2881419" y="3078629"/>
            <a:ext cx="461341" cy="5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/>
          <p:nvPr/>
        </p:nvSpPr>
        <p:spPr>
          <a:xfrm>
            <a:off x="5404850" y="2776250"/>
            <a:ext cx="2322900" cy="194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 txBox="1"/>
          <p:nvPr/>
        </p:nvSpPr>
        <p:spPr>
          <a:xfrm>
            <a:off x="5934725" y="2871125"/>
            <a:ext cx="1828200" cy="367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Mikä sinua ärsyttää ilmiössä?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5556725" y="3367099"/>
            <a:ext cx="1953600" cy="1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7960575" y="2776250"/>
            <a:ext cx="2322900" cy="194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8557200" y="2886500"/>
            <a:ext cx="1494000" cy="5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Mikä sinua innostaa ilmiössä?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8110425" y="3367100"/>
            <a:ext cx="2023200" cy="11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335625" y="3645875"/>
            <a:ext cx="2136300" cy="3278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4"/>
          <p:cNvSpPr txBox="1"/>
          <p:nvPr/>
        </p:nvSpPr>
        <p:spPr>
          <a:xfrm>
            <a:off x="453346" y="3812850"/>
            <a:ext cx="1653600" cy="6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Mitä ilmiöstä jo tiedät?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453334" y="4152084"/>
            <a:ext cx="1867200" cy="23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787561" y="2943032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303122">
            <a:off x="1110988" y="3213800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55160">
            <a:off x="488164" y="3228284"/>
            <a:ext cx="461341" cy="55283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5709127" y="1865650"/>
            <a:ext cx="4862100" cy="7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Alustavat</a:t>
            </a:r>
            <a:endParaRPr b="1" sz="18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i</a:t>
            </a:r>
            <a:r>
              <a:rPr b="1" lang="en-GB" sz="1800">
                <a:solidFill>
                  <a:srgbClr val="FFFFFF"/>
                </a:solidFill>
              </a:rPr>
              <a:t>lmiöfiilikset</a:t>
            </a:r>
            <a:endParaRPr b="1" sz="1800">
              <a:solidFill>
                <a:srgbClr val="FFFFFF"/>
              </a:solidFill>
            </a:endParaRPr>
          </a:p>
        </p:txBody>
      </p:sp>
      <p:sp>
        <p:nvSpPr>
          <p:cNvPr id="86" name="Google Shape;86;p14"/>
          <p:cNvSpPr/>
          <p:nvPr/>
        </p:nvSpPr>
        <p:spPr>
          <a:xfrm>
            <a:off x="5404850" y="4925200"/>
            <a:ext cx="2366400" cy="194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/>
        </p:nvSpPr>
        <p:spPr>
          <a:xfrm>
            <a:off x="5925152" y="5071700"/>
            <a:ext cx="16536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Mikä sinua pohdituttaa ilmiössä?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5556725" y="5593425"/>
            <a:ext cx="20232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89" name="Google Shape;89;p14"/>
          <p:cNvSpPr/>
          <p:nvPr/>
        </p:nvSpPr>
        <p:spPr>
          <a:xfrm>
            <a:off x="7984075" y="4925200"/>
            <a:ext cx="2299500" cy="1945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8785799" y="5071700"/>
            <a:ext cx="15711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Mitä et ymmärrä ilmiöstä? 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8168725" y="5603500"/>
            <a:ext cx="19536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92" name="Google Shape;9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19246">
            <a:off x="1110986" y="2812069"/>
            <a:ext cx="461339" cy="552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44442">
            <a:off x="3453629" y="2988352"/>
            <a:ext cx="461340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92576">
            <a:off x="1576442" y="3004115"/>
            <a:ext cx="461339" cy="55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171713">
            <a:off x="1931441" y="2895565"/>
            <a:ext cx="461340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6267">
            <a:off x="2289204" y="2861952"/>
            <a:ext cx="461341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3246">
            <a:off x="2622729" y="2803189"/>
            <a:ext cx="461341" cy="552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6100" y="2724599"/>
            <a:ext cx="879701" cy="879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000" y="2856075"/>
            <a:ext cx="548450" cy="54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437256">
            <a:off x="5397937" y="4910261"/>
            <a:ext cx="742575" cy="742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99050">
            <a:off x="7973049" y="4792375"/>
            <a:ext cx="978329" cy="97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234174">
            <a:off x="6055740" y="265400"/>
            <a:ext cx="2996045" cy="249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A3C7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>
            <a:off x="4913099" y="2096950"/>
            <a:ext cx="5398500" cy="4996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404853" y="366625"/>
            <a:ext cx="57744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FFFFF"/>
                </a:solidFill>
              </a:rPr>
              <a:t>Innostutaan ilmiöstä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5281075" y="1360305"/>
            <a:ext cx="4662600" cy="14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</a:rPr>
              <a:t>Piirrä/kirjoita/tee sarjakuva tai mind map asioista, joista jo tiedät ja jotka kuuluvat ilmiöön.</a:t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10" name="Google Shape;110;p15"/>
          <p:cNvSpPr txBox="1"/>
          <p:nvPr/>
        </p:nvSpPr>
        <p:spPr>
          <a:xfrm>
            <a:off x="813761" y="5580996"/>
            <a:ext cx="34374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FFFFFF"/>
                </a:solidFill>
              </a:rPr>
              <a:t>Etsi dokumentti, kuva, kappale, runo, lehtijuttu, podcast, haastattelu, peli tai mitä vain, mikä kertoo opiskeltavasta ilmiöstä tavalla, joka sinua innostaa.</a:t>
            </a:r>
            <a:endParaRPr b="1" sz="1300">
              <a:solidFill>
                <a:srgbClr val="FFFFFF"/>
              </a:solidFill>
            </a:endParaRPr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8781" y="2171513"/>
            <a:ext cx="3367377" cy="3320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2C6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56467" y="799981"/>
            <a:ext cx="1409755" cy="161917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>
            <a:off x="404838" y="366626"/>
            <a:ext cx="32793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FFFFF"/>
                </a:solidFill>
              </a:rPr>
              <a:t>Tavoitteet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4960067" y="1361377"/>
            <a:ext cx="2566800" cy="36300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5098686" y="2842054"/>
            <a:ext cx="2295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Mikä on ilmiön päätavoite? Mitä se sinulle merkitsee?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5098675" y="3210923"/>
            <a:ext cx="2295600" cy="14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21" name="Google Shape;121;p16"/>
          <p:cNvSpPr txBox="1"/>
          <p:nvPr/>
        </p:nvSpPr>
        <p:spPr>
          <a:xfrm rot="-706">
            <a:off x="503234" y="1491575"/>
            <a:ext cx="4380600" cy="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FFFFFF"/>
                </a:solidFill>
              </a:rPr>
              <a:t>Tee mind map tai lista tavoitteistasi ilmiön opiskelulle.</a:t>
            </a:r>
            <a:br>
              <a:rPr b="1" lang="en-GB" sz="1200">
                <a:solidFill>
                  <a:srgbClr val="FFFFFF"/>
                </a:solidFill>
              </a:rPr>
            </a:br>
            <a:r>
              <a:rPr b="1" lang="en-GB" sz="1200">
                <a:solidFill>
                  <a:srgbClr val="FFFFFF"/>
                </a:solidFill>
              </a:rPr>
              <a:t>Ympyröi tai alleviivaa mielenkiintoisin tavoite. </a:t>
            </a:r>
            <a:endParaRPr b="1" sz="1200">
              <a:solidFill>
                <a:srgbClr val="FFFFFF"/>
              </a:solidFill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7778176" y="2409026"/>
            <a:ext cx="2566800" cy="2461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/>
        </p:nvSpPr>
        <p:spPr>
          <a:xfrm>
            <a:off x="7965029" y="2618631"/>
            <a:ext cx="2295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Miksi ilmiön päätavoite tulisi saavuttaa?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24" name="Google Shape;124;p16"/>
          <p:cNvSpPr txBox="1"/>
          <p:nvPr/>
        </p:nvSpPr>
        <p:spPr>
          <a:xfrm>
            <a:off x="7965025" y="2987498"/>
            <a:ext cx="2192100" cy="15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125" name="Google Shape;12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5299" y="1530480"/>
            <a:ext cx="1667235" cy="120594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6"/>
          <p:cNvSpPr/>
          <p:nvPr/>
        </p:nvSpPr>
        <p:spPr>
          <a:xfrm>
            <a:off x="6007723" y="5222511"/>
            <a:ext cx="3778200" cy="194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6"/>
          <p:cNvSpPr txBox="1"/>
          <p:nvPr/>
        </p:nvSpPr>
        <p:spPr>
          <a:xfrm>
            <a:off x="6194575" y="5432117"/>
            <a:ext cx="3446700" cy="7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Mistä tiedät, että olet oppinut päätavoitteen asiat?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6194575" y="5653197"/>
            <a:ext cx="3326100" cy="13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29" name="Google Shape;129;p16"/>
          <p:cNvSpPr/>
          <p:nvPr/>
        </p:nvSpPr>
        <p:spPr>
          <a:xfrm>
            <a:off x="404838" y="2166031"/>
            <a:ext cx="4129800" cy="46827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5A3C7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/>
          <p:nvPr/>
        </p:nvSpPr>
        <p:spPr>
          <a:xfrm>
            <a:off x="2878825" y="1777700"/>
            <a:ext cx="2289600" cy="4530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 txBox="1"/>
          <p:nvPr/>
        </p:nvSpPr>
        <p:spPr>
          <a:xfrm>
            <a:off x="391313" y="388426"/>
            <a:ext cx="79665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FFFFF"/>
                </a:solidFill>
              </a:rPr>
              <a:t>Etsitään ja rakennetaan tietoa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65189" y="1989478"/>
            <a:ext cx="2058362" cy="144527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7"/>
          <p:cNvSpPr txBox="1"/>
          <p:nvPr/>
        </p:nvSpPr>
        <p:spPr>
          <a:xfrm>
            <a:off x="3074173" y="3510950"/>
            <a:ext cx="1901100" cy="283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Listaa viisi eri tapaa miten tietoa voi hankkia.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000">
                <a:solidFill>
                  <a:srgbClr val="0072C6"/>
                </a:solidFill>
              </a:rPr>
            </a:br>
            <a:br>
              <a:rPr b="1" lang="en-GB" sz="1000">
                <a:solidFill>
                  <a:srgbClr val="0072C6"/>
                </a:solidFill>
              </a:rPr>
            </a:br>
            <a:r>
              <a:rPr b="1" lang="en-GB" sz="1000">
                <a:solidFill>
                  <a:srgbClr val="0072C6"/>
                </a:solidFill>
              </a:rPr>
              <a:t>1. 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en-GB" sz="1000">
                <a:solidFill>
                  <a:srgbClr val="0072C6"/>
                </a:solidFill>
              </a:rPr>
            </a:br>
            <a:r>
              <a:rPr b="1" lang="en-GB" sz="1000">
                <a:solidFill>
                  <a:srgbClr val="0072C6"/>
                </a:solidFill>
              </a:rPr>
              <a:t>2.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3.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4.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5.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31650" y="1777700"/>
            <a:ext cx="2233800" cy="5066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/>
        </p:nvSpPr>
        <p:spPr>
          <a:xfrm>
            <a:off x="595600" y="2085975"/>
            <a:ext cx="16941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Mitä aiot tutkia ja miksi?</a:t>
            </a:r>
            <a:endParaRPr b="1" sz="1000">
              <a:solidFill>
                <a:srgbClr val="0072C6"/>
              </a:solidFill>
            </a:endParaRPr>
          </a:p>
        </p:txBody>
      </p:sp>
      <p:pic>
        <p:nvPicPr>
          <p:cNvPr id="140" name="Google Shape;14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9061">
            <a:off x="567137" y="5328092"/>
            <a:ext cx="1835675" cy="135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7"/>
          <p:cNvSpPr txBox="1"/>
          <p:nvPr/>
        </p:nvSpPr>
        <p:spPr>
          <a:xfrm>
            <a:off x="595600" y="2350975"/>
            <a:ext cx="1901100" cy="27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42" name="Google Shape;142;p17"/>
          <p:cNvSpPr/>
          <p:nvPr/>
        </p:nvSpPr>
        <p:spPr>
          <a:xfrm>
            <a:off x="5335421" y="1853906"/>
            <a:ext cx="2058300" cy="243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3" name="Google Shape;143;p17"/>
          <p:cNvSpPr txBox="1"/>
          <p:nvPr/>
        </p:nvSpPr>
        <p:spPr>
          <a:xfrm>
            <a:off x="5490937" y="2041822"/>
            <a:ext cx="17424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Listaa hakusanoja, joilla voit etsiä tietoa: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5482694" y="2424656"/>
            <a:ext cx="17424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45" name="Google Shape;145;p17"/>
          <p:cNvSpPr/>
          <p:nvPr/>
        </p:nvSpPr>
        <p:spPr>
          <a:xfrm>
            <a:off x="5379094" y="4496452"/>
            <a:ext cx="2058300" cy="2423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6" name="Google Shape;146;p17"/>
          <p:cNvSpPr txBox="1"/>
          <p:nvPr/>
        </p:nvSpPr>
        <p:spPr>
          <a:xfrm>
            <a:off x="5530985" y="4684368"/>
            <a:ext cx="1831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Mistä tiedät, onko löytämäsi tieto luotettavaa?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47" name="Google Shape;147;p17"/>
          <p:cNvSpPr txBox="1"/>
          <p:nvPr/>
        </p:nvSpPr>
        <p:spPr>
          <a:xfrm>
            <a:off x="5526375" y="5295800"/>
            <a:ext cx="1742400" cy="15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48" name="Google Shape;148;p17"/>
          <p:cNvSpPr/>
          <p:nvPr/>
        </p:nvSpPr>
        <p:spPr>
          <a:xfrm>
            <a:off x="7656319" y="3240678"/>
            <a:ext cx="2621100" cy="36792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7837383" y="3623932"/>
            <a:ext cx="22338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Mieti ihmisen aisteja. Miten niitä käytetään tiedon hankkimiseen ja viestintään?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7832765" y="4230766"/>
            <a:ext cx="2233800" cy="22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151" name="Google Shape;15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05599" y="1055825"/>
            <a:ext cx="2262227" cy="2324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72C6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"/>
          <p:cNvSpPr txBox="1"/>
          <p:nvPr/>
        </p:nvSpPr>
        <p:spPr>
          <a:xfrm>
            <a:off x="404853" y="214225"/>
            <a:ext cx="47118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800">
                <a:solidFill>
                  <a:srgbClr val="FFFFFF"/>
                </a:solidFill>
              </a:rPr>
              <a:t>Jaetaan opittua</a:t>
            </a:r>
            <a:endParaRPr b="1" sz="1500">
              <a:solidFill>
                <a:srgbClr val="FFFFFF"/>
              </a:solidFill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508642" y="2978913"/>
            <a:ext cx="2470500" cy="4137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8"/>
          <p:cNvSpPr txBox="1"/>
          <p:nvPr/>
        </p:nvSpPr>
        <p:spPr>
          <a:xfrm>
            <a:off x="800205" y="3059974"/>
            <a:ext cx="1532700" cy="15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695553" y="3202913"/>
            <a:ext cx="2136000" cy="11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Jos olisit ainoa ihminen, joka ymmärtää tutkimaasi asiaa, miten saisit muutkin innostumaan siitä ja haluamaan oppia siitä</a:t>
            </a: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?</a:t>
            </a:r>
            <a:endParaRPr b="1" sz="1000">
              <a:solidFill>
                <a:srgbClr val="0072C6"/>
              </a:solidFill>
            </a:endParaRPr>
          </a:p>
        </p:txBody>
      </p:sp>
      <p:sp>
        <p:nvSpPr>
          <p:cNvPr id="160" name="Google Shape;160;p18"/>
          <p:cNvSpPr txBox="1"/>
          <p:nvPr/>
        </p:nvSpPr>
        <p:spPr>
          <a:xfrm>
            <a:off x="695553" y="4114918"/>
            <a:ext cx="2086800" cy="25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61" name="Google Shape;161;p18"/>
          <p:cNvSpPr/>
          <p:nvPr/>
        </p:nvSpPr>
        <p:spPr>
          <a:xfrm>
            <a:off x="3358292" y="1340609"/>
            <a:ext cx="3978900" cy="52608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8"/>
          <p:cNvSpPr txBox="1"/>
          <p:nvPr/>
        </p:nvSpPr>
        <p:spPr>
          <a:xfrm>
            <a:off x="3548156" y="1619617"/>
            <a:ext cx="3422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</a:rPr>
              <a:t>Täydennä seuraavat lauseet oppimastasi aiheesta. </a:t>
            </a:r>
            <a:br>
              <a:rPr b="1" lang="en-GB" sz="1000">
                <a:solidFill>
                  <a:srgbClr val="0072C6"/>
                </a:solidFill>
              </a:rPr>
            </a:br>
            <a:r>
              <a:rPr b="1" lang="en-GB" sz="1000">
                <a:solidFill>
                  <a:srgbClr val="0072C6"/>
                </a:solidFill>
              </a:rPr>
              <a:t>Lauseiden avulla opetat toisille aiheestasi.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3520590" y="2417360"/>
            <a:ext cx="3681300" cy="39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Parasta tutkimuksessani oli, kun…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Kamalinta tutkimuksessani oli, kun…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Tiesitkö, että… 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Minua huvittaa…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Olin järkyttynyt…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Minulle tuli yllätyksenä, että…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En ymmärtänyt yhtään…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000">
                <a:solidFill>
                  <a:srgbClr val="0072C6"/>
                </a:solidFill>
              </a:rPr>
              <a:t>Minun oli älyttömän vaikea oppia…</a:t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72C6"/>
              </a:solidFill>
            </a:endParaRPr>
          </a:p>
        </p:txBody>
      </p:sp>
      <p:sp>
        <p:nvSpPr>
          <p:cNvPr id="164" name="Google Shape;164;p18"/>
          <p:cNvSpPr/>
          <p:nvPr/>
        </p:nvSpPr>
        <p:spPr>
          <a:xfrm>
            <a:off x="7657200" y="3037099"/>
            <a:ext cx="2653500" cy="40791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8"/>
          <p:cNvSpPr txBox="1"/>
          <p:nvPr/>
        </p:nvSpPr>
        <p:spPr>
          <a:xfrm>
            <a:off x="7814345" y="3292148"/>
            <a:ext cx="23391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">
                <a:solidFill>
                  <a:srgbClr val="0072C6"/>
                </a:solidFill>
                <a:highlight>
                  <a:srgbClr val="FFFFFF"/>
                </a:highlight>
              </a:rPr>
              <a:t>Jos opiskelemasi aihe olisi supersankari, vitsi, lehti, robotti, podcast, taideteos, tapahtuma tmv, minkälainen se olisi?</a:t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0072C6"/>
              </a:solidFill>
              <a:highlight>
                <a:srgbClr val="FFFFFF"/>
              </a:highlight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7814350" y="4157025"/>
            <a:ext cx="2288700" cy="273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0072C6"/>
                </a:solidFill>
              </a:rPr>
              <a:t>Kirjoita vastauksesi tähän...</a:t>
            </a:r>
            <a:endParaRPr sz="1000">
              <a:solidFill>
                <a:srgbClr val="0072C6"/>
              </a:solidFill>
            </a:endParaRPr>
          </a:p>
        </p:txBody>
      </p:sp>
      <p:pic>
        <p:nvPicPr>
          <p:cNvPr id="167" name="Google Shape;16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6950" y="693050"/>
            <a:ext cx="2785423" cy="21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0895">
            <a:off x="659433" y="1460337"/>
            <a:ext cx="1987032" cy="148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