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0691813"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301" y="67"/>
      </p:cViewPr>
      <p:guideLst>
        <p:guide orient="horz"/>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04fa997a2_0_32: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04fa997a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04fa997a2_0_5: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04fa997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52d6cbf1c_0_0: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52d6cbf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52d6cbf1c_0_21: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52d6cbf1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52d6cbf1c_0_68: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52d6cbf1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52d6cbf1c_0_100: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52d6cbf1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04fa997a2_0_79: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04fa997a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05095dc64_1_17: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05095dc64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000" cy="3016800"/>
          </a:xfrm>
          <a:prstGeom prst="rect">
            <a:avLst/>
          </a:prstGeom>
        </p:spPr>
        <p:txBody>
          <a:bodyPr spcFirstLastPara="1" wrap="square" lIns="116050" tIns="116050" rIns="116050" bIns="116050" anchor="b" anchorCtr="0">
            <a:no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364468" y="4165643"/>
            <a:ext cx="9963000" cy="1164900"/>
          </a:xfrm>
          <a:prstGeom prst="rect">
            <a:avLst/>
          </a:prstGeom>
        </p:spPr>
        <p:txBody>
          <a:bodyPr spcFirstLastPara="1" wrap="square" lIns="116050" tIns="116050" rIns="116050" bIns="116050" anchor="t"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8" y="1625801"/>
            <a:ext cx="9963000" cy="2886000"/>
          </a:xfrm>
          <a:prstGeom prst="rect">
            <a:avLst/>
          </a:prstGeom>
        </p:spPr>
        <p:txBody>
          <a:bodyPr spcFirstLastPara="1" wrap="square" lIns="116050" tIns="116050" rIns="116050" bIns="116050" anchor="b" anchorCtr="0">
            <a:no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364468" y="4633192"/>
            <a:ext cx="9963000" cy="1911900"/>
          </a:xfrm>
          <a:prstGeom prst="rect">
            <a:avLst/>
          </a:prstGeom>
        </p:spPr>
        <p:txBody>
          <a:bodyPr spcFirstLastPara="1" wrap="square" lIns="116050" tIns="116050" rIns="116050" bIns="116050" anchor="t" anchorCtr="0">
            <a:noAutofit/>
          </a:bodyPr>
          <a:lstStyle>
            <a:lvl1pPr marL="457200" lvl="0" indent="-374650" algn="ctr">
              <a:spcBef>
                <a:spcPts val="0"/>
              </a:spcBef>
              <a:spcAft>
                <a:spcPts val="0"/>
              </a:spcAft>
              <a:buSzPts val="2300"/>
              <a:buChar char="●"/>
              <a:defRPr/>
            </a:lvl1pPr>
            <a:lvl2pPr marL="914400" lvl="1" indent="-342900" algn="ctr">
              <a:spcBef>
                <a:spcPts val="2000"/>
              </a:spcBef>
              <a:spcAft>
                <a:spcPts val="0"/>
              </a:spcAft>
              <a:buSzPts val="1800"/>
              <a:buChar char="○"/>
              <a:defRPr/>
            </a:lvl2pPr>
            <a:lvl3pPr marL="1371600" lvl="2" indent="-342900" algn="ctr">
              <a:spcBef>
                <a:spcPts val="2000"/>
              </a:spcBef>
              <a:spcAft>
                <a:spcPts val="0"/>
              </a:spcAft>
              <a:buSzPts val="1800"/>
              <a:buChar char="■"/>
              <a:defRPr/>
            </a:lvl3pPr>
            <a:lvl4pPr marL="1828800" lvl="3" indent="-342900" algn="ctr">
              <a:spcBef>
                <a:spcPts val="2000"/>
              </a:spcBef>
              <a:spcAft>
                <a:spcPts val="0"/>
              </a:spcAft>
              <a:buSzPts val="1800"/>
              <a:buChar char="●"/>
              <a:defRPr/>
            </a:lvl4pPr>
            <a:lvl5pPr marL="2286000" lvl="4" indent="-342900" algn="ctr">
              <a:spcBef>
                <a:spcPts val="2000"/>
              </a:spcBef>
              <a:spcAft>
                <a:spcPts val="0"/>
              </a:spcAft>
              <a:buSzPts val="1800"/>
              <a:buChar char="○"/>
              <a:defRPr/>
            </a:lvl5pPr>
            <a:lvl6pPr marL="2743200" lvl="5" indent="-342900" algn="ctr">
              <a:spcBef>
                <a:spcPts val="2000"/>
              </a:spcBef>
              <a:spcAft>
                <a:spcPts val="0"/>
              </a:spcAft>
              <a:buSzPts val="1800"/>
              <a:buChar char="■"/>
              <a:defRPr/>
            </a:lvl6pPr>
            <a:lvl7pPr marL="3200400" lvl="6" indent="-342900" algn="ctr">
              <a:spcBef>
                <a:spcPts val="2000"/>
              </a:spcBef>
              <a:spcAft>
                <a:spcPts val="0"/>
              </a:spcAft>
              <a:buSzPts val="1800"/>
              <a:buChar char="●"/>
              <a:defRPr/>
            </a:lvl7pPr>
            <a:lvl8pPr marL="3657600" lvl="7" indent="-342900" algn="ctr">
              <a:spcBef>
                <a:spcPts val="2000"/>
              </a:spcBef>
              <a:spcAft>
                <a:spcPts val="0"/>
              </a:spcAft>
              <a:buSzPts val="1800"/>
              <a:buChar char="○"/>
              <a:defRPr/>
            </a:lvl8pPr>
            <a:lvl9pPr marL="4114800" lvl="8" indent="-342900" algn="ctr">
              <a:spcBef>
                <a:spcPts val="2000"/>
              </a:spcBef>
              <a:spcAft>
                <a:spcPts val="2000"/>
              </a:spcAft>
              <a:buSzPts val="1800"/>
              <a:buChar char="■"/>
              <a:defRPr/>
            </a:lvl9pPr>
          </a:lstStyle>
          <a:p>
            <a:endParaRPr/>
          </a:p>
        </p:txBody>
      </p:sp>
      <p:sp>
        <p:nvSpPr>
          <p:cNvPr id="47" name="Google Shape;47;p11"/>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Autofit/>
          </a:bodyPr>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19" name="Google Shape;19;p4"/>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364468" y="1693927"/>
            <a:ext cx="4677000" cy="5021400"/>
          </a:xfrm>
          <a:prstGeom prst="rect">
            <a:avLst/>
          </a:prstGeom>
        </p:spPr>
        <p:txBody>
          <a:bodyPr spcFirstLastPara="1" wrap="square" lIns="116050" tIns="116050" rIns="116050" bIns="116050" anchor="t" anchorCtr="0">
            <a:noAutofit/>
          </a:bodyPr>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5650483" y="1693927"/>
            <a:ext cx="4677000" cy="5021400"/>
          </a:xfrm>
          <a:prstGeom prst="rect">
            <a:avLst/>
          </a:prstGeom>
        </p:spPr>
        <p:txBody>
          <a:bodyPr spcFirstLastPara="1" wrap="square" lIns="116050" tIns="116050" rIns="116050" bIns="116050" anchor="t" anchorCtr="0">
            <a:noAutofit/>
          </a:bodyPr>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8" y="816630"/>
            <a:ext cx="3283500" cy="1110600"/>
          </a:xfrm>
          <a:prstGeom prst="rect">
            <a:avLst/>
          </a:prstGeom>
        </p:spPr>
        <p:txBody>
          <a:bodyPr spcFirstLastPara="1" wrap="square" lIns="116050" tIns="116050" rIns="116050" bIns="11605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64468" y="2042457"/>
            <a:ext cx="3283500" cy="4673100"/>
          </a:xfrm>
          <a:prstGeom prst="rect">
            <a:avLst/>
          </a:prstGeom>
        </p:spPr>
        <p:txBody>
          <a:bodyPr spcFirstLastPara="1" wrap="square" lIns="116050" tIns="116050" rIns="116050" bIns="11605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45" y="661638"/>
            <a:ext cx="7445700" cy="6012600"/>
          </a:xfrm>
          <a:prstGeom prst="rect">
            <a:avLst/>
          </a:prstGeom>
        </p:spPr>
        <p:txBody>
          <a:bodyPr spcFirstLastPara="1" wrap="square" lIns="116050" tIns="116050" rIns="116050" bIns="116050" anchor="ctr" anchorCtr="0">
            <a:no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0447" y="1812541"/>
            <a:ext cx="4730100" cy="2178600"/>
          </a:xfrm>
          <a:prstGeom prst="rect">
            <a:avLst/>
          </a:prstGeom>
        </p:spPr>
        <p:txBody>
          <a:bodyPr spcFirstLastPara="1" wrap="square" lIns="116050" tIns="116050" rIns="116050" bIns="116050" anchor="b" anchorCtr="0">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310447" y="4120005"/>
            <a:ext cx="4730100" cy="1815300"/>
          </a:xfrm>
          <a:prstGeom prst="rect">
            <a:avLst/>
          </a:prstGeom>
        </p:spPr>
        <p:txBody>
          <a:bodyPr spcFirstLastPara="1" wrap="square" lIns="116050" tIns="116050" rIns="116050" bIns="116050"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5775715" y="1064257"/>
            <a:ext cx="4486500" cy="5431200"/>
          </a:xfrm>
          <a:prstGeom prst="rect">
            <a:avLst/>
          </a:prstGeom>
        </p:spPr>
        <p:txBody>
          <a:bodyPr spcFirstLastPara="1" wrap="square" lIns="116050" tIns="116050" rIns="116050" bIns="116050" anchor="ctr" anchorCtr="0">
            <a:noAutofit/>
          </a:bodyPr>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40" name="Google Shape;40;p9"/>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8" y="6218168"/>
            <a:ext cx="7014300" cy="889500"/>
          </a:xfrm>
          <a:prstGeom prst="rect">
            <a:avLst/>
          </a:prstGeom>
        </p:spPr>
        <p:txBody>
          <a:bodyPr spcFirstLastPara="1" wrap="square" lIns="116050" tIns="116050" rIns="116050" bIns="116050" anchor="ctr" anchorCtr="0">
            <a:no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2000"/>
              </a:spcBef>
              <a:spcAft>
                <a:spcPts val="0"/>
              </a:spcAft>
              <a:buClr>
                <a:schemeClr val="dk2"/>
              </a:buClr>
              <a:buSzPts val="1800"/>
              <a:buChar char="○"/>
              <a:defRPr sz="1800">
                <a:solidFill>
                  <a:schemeClr val="dk2"/>
                </a:solidFill>
              </a:defRPr>
            </a:lvl2pPr>
            <a:lvl3pPr marL="1371600" lvl="2" indent="-342900">
              <a:lnSpc>
                <a:spcPct val="115000"/>
              </a:lnSpc>
              <a:spcBef>
                <a:spcPts val="2000"/>
              </a:spcBef>
              <a:spcAft>
                <a:spcPts val="0"/>
              </a:spcAft>
              <a:buClr>
                <a:schemeClr val="dk2"/>
              </a:buClr>
              <a:buSzPts val="1800"/>
              <a:buChar char="■"/>
              <a:defRPr sz="1800">
                <a:solidFill>
                  <a:schemeClr val="dk2"/>
                </a:solidFill>
              </a:defRPr>
            </a:lvl3pPr>
            <a:lvl4pPr marL="1828800" lvl="3" indent="-342900">
              <a:lnSpc>
                <a:spcPct val="115000"/>
              </a:lnSpc>
              <a:spcBef>
                <a:spcPts val="2000"/>
              </a:spcBef>
              <a:spcAft>
                <a:spcPts val="0"/>
              </a:spcAft>
              <a:buClr>
                <a:schemeClr val="dk2"/>
              </a:buClr>
              <a:buSzPts val="1800"/>
              <a:buChar char="●"/>
              <a:defRPr sz="1800">
                <a:solidFill>
                  <a:schemeClr val="dk2"/>
                </a:solidFill>
              </a:defRPr>
            </a:lvl4pPr>
            <a:lvl5pPr marL="2286000" lvl="4" indent="-342900">
              <a:lnSpc>
                <a:spcPct val="115000"/>
              </a:lnSpc>
              <a:spcBef>
                <a:spcPts val="2000"/>
              </a:spcBef>
              <a:spcAft>
                <a:spcPts val="0"/>
              </a:spcAft>
              <a:buClr>
                <a:schemeClr val="dk2"/>
              </a:buClr>
              <a:buSzPts val="1800"/>
              <a:buChar char="○"/>
              <a:defRPr sz="1800">
                <a:solidFill>
                  <a:schemeClr val="dk2"/>
                </a:solidFill>
              </a:defRPr>
            </a:lvl5pPr>
            <a:lvl6pPr marL="2743200" lvl="5" indent="-342900">
              <a:lnSpc>
                <a:spcPct val="115000"/>
              </a:lnSpc>
              <a:spcBef>
                <a:spcPts val="2000"/>
              </a:spcBef>
              <a:spcAft>
                <a:spcPts val="0"/>
              </a:spcAft>
              <a:buClr>
                <a:schemeClr val="dk2"/>
              </a:buClr>
              <a:buSzPts val="1800"/>
              <a:buChar char="■"/>
              <a:defRPr sz="1800">
                <a:solidFill>
                  <a:schemeClr val="dk2"/>
                </a:solidFill>
              </a:defRPr>
            </a:lvl6pPr>
            <a:lvl7pPr marL="3200400" lvl="6" indent="-342900">
              <a:lnSpc>
                <a:spcPct val="115000"/>
              </a:lnSpc>
              <a:spcBef>
                <a:spcPts val="2000"/>
              </a:spcBef>
              <a:spcAft>
                <a:spcPts val="0"/>
              </a:spcAft>
              <a:buClr>
                <a:schemeClr val="dk2"/>
              </a:buClr>
              <a:buSzPts val="1800"/>
              <a:buChar char="●"/>
              <a:defRPr sz="1800">
                <a:solidFill>
                  <a:schemeClr val="dk2"/>
                </a:solidFill>
              </a:defRPr>
            </a:lvl7pPr>
            <a:lvl8pPr marL="3657600" lvl="7" indent="-342900">
              <a:lnSpc>
                <a:spcPct val="115000"/>
              </a:lnSpc>
              <a:spcBef>
                <a:spcPts val="2000"/>
              </a:spcBef>
              <a:spcAft>
                <a:spcPts val="0"/>
              </a:spcAft>
              <a:buClr>
                <a:schemeClr val="dk2"/>
              </a:buClr>
              <a:buSzPts val="1800"/>
              <a:buChar char="○"/>
              <a:defRPr sz="1800">
                <a:solidFill>
                  <a:schemeClr val="dk2"/>
                </a:solidFill>
              </a:defRPr>
            </a:lvl8pPr>
            <a:lvl9pPr marL="4114800" lvl="8" indent="-342900">
              <a:lnSpc>
                <a:spcPct val="115000"/>
              </a:lnSpc>
              <a:spcBef>
                <a:spcPts val="2000"/>
              </a:spcBef>
              <a:spcAft>
                <a:spcPts val="200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www.helsinkioppii.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987" y="0"/>
            <a:ext cx="10803830" cy="7560001"/>
          </a:xfrm>
          <a:prstGeom prst="rect">
            <a:avLst/>
          </a:prstGeom>
          <a:noFill/>
          <a:ln>
            <a:noFill/>
          </a:ln>
        </p:spPr>
      </p:pic>
      <p:sp>
        <p:nvSpPr>
          <p:cNvPr id="55" name="Google Shape;55;p13"/>
          <p:cNvSpPr txBox="1"/>
          <p:nvPr/>
        </p:nvSpPr>
        <p:spPr>
          <a:xfrm>
            <a:off x="0" y="3885000"/>
            <a:ext cx="10803900" cy="2041200"/>
          </a:xfrm>
          <a:prstGeom prst="rect">
            <a:avLst/>
          </a:prstGeom>
          <a:noFill/>
          <a:ln>
            <a:noFill/>
          </a:ln>
        </p:spPr>
        <p:txBody>
          <a:bodyPr spcFirstLastPara="1" wrap="square" lIns="116050" tIns="116050" rIns="116050" bIns="116050" anchor="t" anchorCtr="0">
            <a:noAutofit/>
          </a:bodyPr>
          <a:lstStyle/>
          <a:p>
            <a:pPr marL="0" lvl="0" indent="0" algn="ctr" rtl="0">
              <a:lnSpc>
                <a:spcPct val="60000"/>
              </a:lnSpc>
              <a:spcBef>
                <a:spcPts val="0"/>
              </a:spcBef>
              <a:spcAft>
                <a:spcPts val="0"/>
              </a:spcAft>
              <a:buClr>
                <a:schemeClr val="dk1"/>
              </a:buClr>
              <a:buSzPts val="1100"/>
              <a:buFont typeface="Arial"/>
              <a:buNone/>
            </a:pPr>
            <a:r>
              <a:rPr lang="en-GB" sz="2500" b="1">
                <a:solidFill>
                  <a:schemeClr val="lt1"/>
                </a:solidFill>
              </a:rPr>
              <a:t>Planning tool for</a:t>
            </a:r>
            <a:endParaRPr sz="2500" b="1">
              <a:solidFill>
                <a:schemeClr val="lt1"/>
              </a:solidFill>
            </a:endParaRPr>
          </a:p>
          <a:p>
            <a:pPr marL="0" lvl="0" indent="0" algn="ctr" rtl="0">
              <a:lnSpc>
                <a:spcPct val="60000"/>
              </a:lnSpc>
              <a:spcBef>
                <a:spcPts val="1100"/>
              </a:spcBef>
              <a:spcAft>
                <a:spcPts val="0"/>
              </a:spcAft>
              <a:buClr>
                <a:schemeClr val="dk1"/>
              </a:buClr>
              <a:buSzPts val="1100"/>
              <a:buFont typeface="Arial"/>
              <a:buNone/>
            </a:pPr>
            <a:r>
              <a:rPr lang="en-GB" sz="2500" b="1">
                <a:solidFill>
                  <a:schemeClr val="lt1"/>
                </a:solidFill>
              </a:rPr>
              <a:t>Phenomenon-based Learning</a:t>
            </a:r>
            <a:endParaRPr sz="2500" b="1">
              <a:solidFill>
                <a:schemeClr val="lt1"/>
              </a:solidFill>
            </a:endParaRPr>
          </a:p>
          <a:p>
            <a:pPr marL="0" lvl="0" indent="0" algn="ctr" rtl="0">
              <a:lnSpc>
                <a:spcPct val="100000"/>
              </a:lnSpc>
              <a:spcBef>
                <a:spcPts val="1100"/>
              </a:spcBef>
              <a:spcAft>
                <a:spcPts val="0"/>
              </a:spcAft>
              <a:buClr>
                <a:schemeClr val="dk1"/>
              </a:buClr>
              <a:buSzPts val="1400"/>
              <a:buFont typeface="Arial"/>
              <a:buNone/>
            </a:pPr>
            <a:endParaRPr sz="3800" b="1">
              <a:solidFill>
                <a:schemeClr val="lt1"/>
              </a:solidFill>
            </a:endParaRPr>
          </a:p>
          <a:p>
            <a:pPr marL="0" lvl="0" indent="0" algn="l" rtl="0">
              <a:lnSpc>
                <a:spcPct val="115000"/>
              </a:lnSpc>
              <a:spcBef>
                <a:spcPts val="1100"/>
              </a:spcBef>
              <a:spcAft>
                <a:spcPts val="0"/>
              </a:spcAft>
              <a:buClr>
                <a:schemeClr val="dk1"/>
              </a:buClr>
              <a:buSzPts val="1400"/>
              <a:buFont typeface="Arial"/>
              <a:buNone/>
            </a:pPr>
            <a:endParaRPr sz="1400" b="1">
              <a:solidFill>
                <a:schemeClr val="dk1"/>
              </a:solidFill>
            </a:endParaRPr>
          </a:p>
          <a:p>
            <a:pPr marL="0" lvl="0" indent="0" algn="l" rtl="0">
              <a:spcBef>
                <a:spcPts val="0"/>
              </a:spcBef>
              <a:spcAft>
                <a:spcPts val="0"/>
              </a:spcAft>
              <a:buNone/>
            </a:pPr>
            <a:endParaRPr sz="1800"/>
          </a:p>
        </p:txBody>
      </p:sp>
      <p:sp>
        <p:nvSpPr>
          <p:cNvPr id="56" name="Google Shape;56;p13"/>
          <p:cNvSpPr txBox="1"/>
          <p:nvPr/>
        </p:nvSpPr>
        <p:spPr>
          <a:xfrm>
            <a:off x="4320444" y="3296690"/>
            <a:ext cx="2051100" cy="6579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r>
              <a:rPr lang="en-GB" sz="1200" b="1">
                <a:solidFill>
                  <a:schemeClr val="lt1"/>
                </a:solidFill>
              </a:rPr>
              <a:t>Teacher</a:t>
            </a:r>
            <a:endParaRPr sz="1200" b="1">
              <a:solidFill>
                <a:schemeClr val="lt1"/>
              </a:solidFill>
            </a:endParaRPr>
          </a:p>
        </p:txBody>
      </p:sp>
      <p:sp>
        <p:nvSpPr>
          <p:cNvPr id="57" name="Google Shape;57;p13"/>
          <p:cNvSpPr/>
          <p:nvPr/>
        </p:nvSpPr>
        <p:spPr>
          <a:xfrm>
            <a:off x="4900500" y="3364500"/>
            <a:ext cx="891000" cy="282900"/>
          </a:xfrm>
          <a:prstGeom prst="roundRect">
            <a:avLst>
              <a:gd name="adj" fmla="val 16667"/>
            </a:avLst>
          </a:prstGeom>
          <a:noFill/>
          <a:ln w="28575" cap="flat" cmpd="sng">
            <a:solidFill>
              <a:schemeClr val="lt1"/>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pic>
        <p:nvPicPr>
          <p:cNvPr id="58" name="Google Shape;58;p13"/>
          <p:cNvPicPr preferRelativeResize="0"/>
          <p:nvPr/>
        </p:nvPicPr>
        <p:blipFill>
          <a:blip r:embed="rId4">
            <a:alphaModFix/>
          </a:blip>
          <a:stretch>
            <a:fillRect/>
          </a:stretch>
        </p:blipFill>
        <p:spPr>
          <a:xfrm>
            <a:off x="4627625" y="885950"/>
            <a:ext cx="1542625" cy="715825"/>
          </a:xfrm>
          <a:prstGeom prst="rect">
            <a:avLst/>
          </a:prstGeom>
          <a:noFill/>
          <a:ln>
            <a:noFill/>
          </a:ln>
        </p:spPr>
      </p:pic>
      <p:sp>
        <p:nvSpPr>
          <p:cNvPr id="59" name="Google Shape;59;p13"/>
          <p:cNvSpPr txBox="1"/>
          <p:nvPr/>
        </p:nvSpPr>
        <p:spPr>
          <a:xfrm>
            <a:off x="3570300" y="4751450"/>
            <a:ext cx="3551400" cy="82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b="1">
                <a:solidFill>
                  <a:schemeClr val="lt1"/>
                </a:solidFill>
              </a:rPr>
              <a:t>A4 to fill online</a:t>
            </a:r>
            <a:endParaRPr sz="1200"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Shape 63"/>
        <p:cNvGrpSpPr/>
        <p:nvPr/>
      </p:nvGrpSpPr>
      <p:grpSpPr>
        <a:xfrm>
          <a:off x="0" y="0"/>
          <a:ext cx="0" cy="0"/>
          <a:chOff x="0" y="0"/>
          <a:chExt cx="0" cy="0"/>
        </a:xfrm>
      </p:grpSpPr>
      <p:sp>
        <p:nvSpPr>
          <p:cNvPr id="64" name="Google Shape;64;p14"/>
          <p:cNvSpPr/>
          <p:nvPr/>
        </p:nvSpPr>
        <p:spPr>
          <a:xfrm>
            <a:off x="663602" y="5547583"/>
            <a:ext cx="4865400" cy="13029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65" name="Google Shape;65;p14"/>
          <p:cNvSpPr/>
          <p:nvPr/>
        </p:nvSpPr>
        <p:spPr>
          <a:xfrm>
            <a:off x="663602" y="4006664"/>
            <a:ext cx="4865400" cy="13029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66" name="Google Shape;66;p14"/>
          <p:cNvSpPr/>
          <p:nvPr/>
        </p:nvSpPr>
        <p:spPr>
          <a:xfrm>
            <a:off x="663602" y="924845"/>
            <a:ext cx="4865400" cy="13029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67" name="Google Shape;67;p14"/>
          <p:cNvSpPr/>
          <p:nvPr/>
        </p:nvSpPr>
        <p:spPr>
          <a:xfrm>
            <a:off x="663602" y="2465764"/>
            <a:ext cx="4865400" cy="13029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68" name="Google Shape;68;p14"/>
          <p:cNvSpPr txBox="1"/>
          <p:nvPr/>
        </p:nvSpPr>
        <p:spPr>
          <a:xfrm>
            <a:off x="802600" y="1053600"/>
            <a:ext cx="3528300" cy="484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800" b="1">
                <a:solidFill>
                  <a:srgbClr val="0072C6"/>
                </a:solidFill>
              </a:rPr>
              <a:t>Name of the phenomenon:</a:t>
            </a:r>
            <a:endParaRPr sz="1800" b="1">
              <a:solidFill>
                <a:srgbClr val="0072C6"/>
              </a:solidFill>
            </a:endParaRPr>
          </a:p>
          <a:p>
            <a:pPr marL="0" lvl="0" indent="0" algn="l" rtl="0">
              <a:spcBef>
                <a:spcPts val="0"/>
              </a:spcBef>
              <a:spcAft>
                <a:spcPts val="0"/>
              </a:spcAft>
              <a:buNone/>
            </a:pPr>
            <a:endParaRPr sz="1800" b="1">
              <a:solidFill>
                <a:srgbClr val="0072C6"/>
              </a:solidFill>
            </a:endParaRPr>
          </a:p>
        </p:txBody>
      </p:sp>
      <p:sp>
        <p:nvSpPr>
          <p:cNvPr id="69" name="Google Shape;69;p14"/>
          <p:cNvSpPr txBox="1"/>
          <p:nvPr/>
        </p:nvSpPr>
        <p:spPr>
          <a:xfrm>
            <a:off x="802602" y="1413165"/>
            <a:ext cx="3158400" cy="6948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None/>
            </a:pPr>
            <a:r>
              <a:rPr lang="en-GB" sz="1500">
                <a:solidFill>
                  <a:srgbClr val="0072C6"/>
                </a:solidFill>
              </a:rPr>
              <a:t>Write your answer here</a:t>
            </a:r>
            <a:endParaRPr sz="1500">
              <a:solidFill>
                <a:srgbClr val="0072C6"/>
              </a:solidFill>
            </a:endParaRPr>
          </a:p>
        </p:txBody>
      </p:sp>
      <p:sp>
        <p:nvSpPr>
          <p:cNvPr id="70" name="Google Shape;70;p14"/>
          <p:cNvSpPr txBox="1"/>
          <p:nvPr/>
        </p:nvSpPr>
        <p:spPr>
          <a:xfrm>
            <a:off x="802599" y="2616050"/>
            <a:ext cx="1821900" cy="694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n-GB" sz="1800" b="1">
                <a:solidFill>
                  <a:srgbClr val="0072C6"/>
                </a:solidFill>
              </a:rPr>
              <a:t>Teachers:</a:t>
            </a:r>
            <a:endParaRPr sz="1800" b="1">
              <a:solidFill>
                <a:srgbClr val="0072C6"/>
              </a:solidFill>
            </a:endParaRPr>
          </a:p>
        </p:txBody>
      </p:sp>
      <p:sp>
        <p:nvSpPr>
          <p:cNvPr id="71" name="Google Shape;71;p14"/>
          <p:cNvSpPr txBox="1"/>
          <p:nvPr/>
        </p:nvSpPr>
        <p:spPr>
          <a:xfrm>
            <a:off x="845552" y="4178500"/>
            <a:ext cx="3313500" cy="694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n-GB" sz="1800" b="1">
                <a:solidFill>
                  <a:srgbClr val="0072C6"/>
                </a:solidFill>
              </a:rPr>
              <a:t>Subjects and grade:</a:t>
            </a:r>
            <a:endParaRPr sz="1800" b="1">
              <a:solidFill>
                <a:srgbClr val="0072C6"/>
              </a:solidFill>
            </a:endParaRPr>
          </a:p>
        </p:txBody>
      </p:sp>
      <p:sp>
        <p:nvSpPr>
          <p:cNvPr id="72" name="Google Shape;72;p14"/>
          <p:cNvSpPr txBox="1"/>
          <p:nvPr/>
        </p:nvSpPr>
        <p:spPr>
          <a:xfrm>
            <a:off x="845544" y="6038897"/>
            <a:ext cx="3158400" cy="694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500">
                <a:solidFill>
                  <a:srgbClr val="0072C6"/>
                </a:solidFill>
              </a:rPr>
              <a:t>Write your answer here</a:t>
            </a:r>
            <a:endParaRPr sz="1500">
              <a:solidFill>
                <a:srgbClr val="0072C6"/>
              </a:solidFill>
            </a:endParaRPr>
          </a:p>
        </p:txBody>
      </p:sp>
      <p:sp>
        <p:nvSpPr>
          <p:cNvPr id="73" name="Google Shape;73;p14"/>
          <p:cNvSpPr txBox="1"/>
          <p:nvPr/>
        </p:nvSpPr>
        <p:spPr>
          <a:xfrm>
            <a:off x="845544" y="5700352"/>
            <a:ext cx="1941000" cy="694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n-GB" sz="1800" b="1">
                <a:solidFill>
                  <a:srgbClr val="0072C6"/>
                </a:solidFill>
              </a:rPr>
              <a:t>Timeline:</a:t>
            </a:r>
            <a:endParaRPr sz="1800" b="1">
              <a:solidFill>
                <a:srgbClr val="0072C6"/>
              </a:solidFill>
            </a:endParaRPr>
          </a:p>
        </p:txBody>
      </p:sp>
      <p:sp>
        <p:nvSpPr>
          <p:cNvPr id="74" name="Google Shape;74;p14"/>
          <p:cNvSpPr txBox="1"/>
          <p:nvPr/>
        </p:nvSpPr>
        <p:spPr>
          <a:xfrm>
            <a:off x="802602" y="2947120"/>
            <a:ext cx="3158400" cy="694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500">
                <a:solidFill>
                  <a:srgbClr val="0072C6"/>
                </a:solidFill>
              </a:rPr>
              <a:t>Write your answer here</a:t>
            </a:r>
            <a:endParaRPr sz="1500">
              <a:solidFill>
                <a:srgbClr val="0072C6"/>
              </a:solidFill>
            </a:endParaRPr>
          </a:p>
        </p:txBody>
      </p:sp>
      <p:sp>
        <p:nvSpPr>
          <p:cNvPr id="75" name="Google Shape;75;p14"/>
          <p:cNvSpPr txBox="1"/>
          <p:nvPr/>
        </p:nvSpPr>
        <p:spPr>
          <a:xfrm>
            <a:off x="845544" y="4518244"/>
            <a:ext cx="3158400" cy="694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500">
                <a:solidFill>
                  <a:srgbClr val="0072C6"/>
                </a:solidFill>
              </a:rPr>
              <a:t>Write your answer here</a:t>
            </a:r>
            <a:endParaRPr sz="1500">
              <a:solidFill>
                <a:srgbClr val="0072C6"/>
              </a:solidFill>
            </a:endParaRPr>
          </a:p>
        </p:txBody>
      </p:sp>
      <p:pic>
        <p:nvPicPr>
          <p:cNvPr id="76" name="Google Shape;76;p14"/>
          <p:cNvPicPr preferRelativeResize="0"/>
          <p:nvPr/>
        </p:nvPicPr>
        <p:blipFill>
          <a:blip r:embed="rId3">
            <a:alphaModFix/>
          </a:blip>
          <a:stretch>
            <a:fillRect/>
          </a:stretch>
        </p:blipFill>
        <p:spPr>
          <a:xfrm>
            <a:off x="6122704" y="1938014"/>
            <a:ext cx="4044482" cy="39882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A3C7"/>
        </a:solidFill>
        <a:effectLst/>
      </p:bgPr>
    </p:bg>
    <p:spTree>
      <p:nvGrpSpPr>
        <p:cNvPr id="1" name="Shape 80"/>
        <p:cNvGrpSpPr/>
        <p:nvPr/>
      </p:nvGrpSpPr>
      <p:grpSpPr>
        <a:xfrm>
          <a:off x="0" y="0"/>
          <a:ext cx="0" cy="0"/>
          <a:chOff x="0" y="0"/>
          <a:chExt cx="0" cy="0"/>
        </a:xfrm>
      </p:grpSpPr>
      <p:sp>
        <p:nvSpPr>
          <p:cNvPr id="81" name="Google Shape;81;p15"/>
          <p:cNvSpPr/>
          <p:nvPr/>
        </p:nvSpPr>
        <p:spPr>
          <a:xfrm>
            <a:off x="401140" y="3748436"/>
            <a:ext cx="3496500" cy="33459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82" name="Google Shape;82;p15"/>
          <p:cNvSpPr/>
          <p:nvPr/>
        </p:nvSpPr>
        <p:spPr>
          <a:xfrm>
            <a:off x="6794211" y="3748436"/>
            <a:ext cx="3496500" cy="35448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83" name="Google Shape;83;p15"/>
          <p:cNvSpPr/>
          <p:nvPr/>
        </p:nvSpPr>
        <p:spPr>
          <a:xfrm>
            <a:off x="3593276" y="402583"/>
            <a:ext cx="3496500" cy="33459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84" name="Google Shape;84;p15"/>
          <p:cNvSpPr txBox="1"/>
          <p:nvPr/>
        </p:nvSpPr>
        <p:spPr>
          <a:xfrm>
            <a:off x="3703817" y="612316"/>
            <a:ext cx="3330300" cy="8454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r>
              <a:rPr lang="en-GB" sz="2300" b="1">
                <a:solidFill>
                  <a:srgbClr val="0072C6"/>
                </a:solidFill>
              </a:rPr>
              <a:t>Learning Goals</a:t>
            </a:r>
            <a:endParaRPr sz="2300" b="1">
              <a:solidFill>
                <a:srgbClr val="0072C6"/>
              </a:solidFill>
            </a:endParaRPr>
          </a:p>
        </p:txBody>
      </p:sp>
      <p:sp>
        <p:nvSpPr>
          <p:cNvPr id="85" name="Google Shape;85;p15"/>
          <p:cNvSpPr txBox="1"/>
          <p:nvPr/>
        </p:nvSpPr>
        <p:spPr>
          <a:xfrm>
            <a:off x="6847066" y="3986801"/>
            <a:ext cx="3330300" cy="8454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r>
              <a:rPr lang="en-GB" sz="2300" b="1">
                <a:solidFill>
                  <a:srgbClr val="0072C6"/>
                </a:solidFill>
              </a:rPr>
              <a:t>Assessment</a:t>
            </a:r>
            <a:endParaRPr sz="2300" b="1">
              <a:solidFill>
                <a:srgbClr val="0072C6"/>
              </a:solidFill>
            </a:endParaRPr>
          </a:p>
        </p:txBody>
      </p:sp>
      <p:sp>
        <p:nvSpPr>
          <p:cNvPr id="86" name="Google Shape;86;p15"/>
          <p:cNvSpPr/>
          <p:nvPr/>
        </p:nvSpPr>
        <p:spPr>
          <a:xfrm rot="-5400000">
            <a:off x="7069921" y="2152913"/>
            <a:ext cx="1627500" cy="1184400"/>
          </a:xfrm>
          <a:prstGeom prst="leftUpArrow">
            <a:avLst/>
          </a:prstGeom>
          <a:solidFill>
            <a:srgbClr val="0072C6"/>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87" name="Google Shape;87;p15"/>
          <p:cNvSpPr/>
          <p:nvPr/>
        </p:nvSpPr>
        <p:spPr>
          <a:xfrm rot="5400000" flipH="1">
            <a:off x="1959170" y="2152913"/>
            <a:ext cx="1627500" cy="1184400"/>
          </a:xfrm>
          <a:prstGeom prst="leftUpArrow">
            <a:avLst/>
          </a:prstGeom>
          <a:solidFill>
            <a:srgbClr val="0072C6"/>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88" name="Google Shape;88;p15"/>
          <p:cNvSpPr/>
          <p:nvPr/>
        </p:nvSpPr>
        <p:spPr>
          <a:xfrm>
            <a:off x="4227514" y="4229249"/>
            <a:ext cx="2153700" cy="1691100"/>
          </a:xfrm>
          <a:prstGeom prst="leftRightUpArrow">
            <a:avLst>
              <a:gd name="adj1" fmla="val 25000"/>
              <a:gd name="adj2" fmla="val 25000"/>
              <a:gd name="adj3" fmla="val 25000"/>
            </a:avLst>
          </a:prstGeom>
          <a:solidFill>
            <a:srgbClr val="0072C6"/>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89" name="Google Shape;89;p15"/>
          <p:cNvSpPr txBox="1"/>
          <p:nvPr/>
        </p:nvSpPr>
        <p:spPr>
          <a:xfrm>
            <a:off x="3814667" y="1252761"/>
            <a:ext cx="3108600" cy="959100"/>
          </a:xfrm>
          <a:prstGeom prst="rect">
            <a:avLst/>
          </a:prstGeom>
          <a:noFill/>
          <a:ln>
            <a:noFill/>
          </a:ln>
        </p:spPr>
        <p:txBody>
          <a:bodyPr spcFirstLastPara="1" wrap="square" lIns="116050" tIns="116050" rIns="116050" bIns="11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What is the main goal for the phenomenon? How do you summarise all subject objectives in one main goal? What is set in the national curriculum, what kind of goal ties all subject objectives together?</a:t>
            </a:r>
            <a:endParaRPr sz="1000" b="1">
              <a:solidFill>
                <a:srgbClr val="0072C6"/>
              </a:solidFill>
            </a:endParaRPr>
          </a:p>
          <a:p>
            <a:pPr marL="0" lvl="0" indent="0" algn="l" rtl="0">
              <a:lnSpc>
                <a:spcPct val="115000"/>
              </a:lnSpc>
              <a:spcBef>
                <a:spcPts val="0"/>
              </a:spcBef>
              <a:spcAft>
                <a:spcPts val="0"/>
              </a:spcAft>
              <a:buClr>
                <a:schemeClr val="dk1"/>
              </a:buClr>
              <a:buSzPts val="1400"/>
              <a:buFont typeface="Arial"/>
              <a:buNone/>
            </a:pPr>
            <a:endParaRPr sz="1000" b="1">
              <a:solidFill>
                <a:srgbClr val="0072C6"/>
              </a:solidFill>
            </a:endParaRPr>
          </a:p>
          <a:p>
            <a:pPr marL="0" lvl="0" indent="0" algn="l" rtl="0">
              <a:spcBef>
                <a:spcPts val="0"/>
              </a:spcBef>
              <a:spcAft>
                <a:spcPts val="0"/>
              </a:spcAft>
              <a:buNone/>
            </a:pPr>
            <a:endParaRPr sz="1800"/>
          </a:p>
        </p:txBody>
      </p:sp>
      <p:sp>
        <p:nvSpPr>
          <p:cNvPr id="90" name="Google Shape;90;p15"/>
          <p:cNvSpPr txBox="1"/>
          <p:nvPr/>
        </p:nvSpPr>
        <p:spPr>
          <a:xfrm>
            <a:off x="3792738" y="2251526"/>
            <a:ext cx="3071100" cy="15789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sp>
        <p:nvSpPr>
          <p:cNvPr id="91" name="Google Shape;91;p15"/>
          <p:cNvSpPr txBox="1"/>
          <p:nvPr/>
        </p:nvSpPr>
        <p:spPr>
          <a:xfrm>
            <a:off x="6878432" y="4588874"/>
            <a:ext cx="3330300" cy="959100"/>
          </a:xfrm>
          <a:prstGeom prst="rect">
            <a:avLst/>
          </a:prstGeom>
          <a:noFill/>
          <a:ln>
            <a:noFill/>
          </a:ln>
        </p:spPr>
        <p:txBody>
          <a:bodyPr spcFirstLastPara="1" wrap="square" lIns="116050" tIns="116050" rIns="116050" bIns="11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How do the learners show they have achieved the</a:t>
            </a:r>
            <a:endParaRPr sz="1000" b="1">
              <a:solidFill>
                <a:srgbClr val="0072C6"/>
              </a:solidFill>
            </a:endParaRPr>
          </a:p>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main goal? How do you end the process? Where</a:t>
            </a:r>
            <a:endParaRPr sz="1000" b="1">
              <a:solidFill>
                <a:srgbClr val="0072C6"/>
              </a:solidFill>
            </a:endParaRPr>
          </a:p>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do you collect data and document the learning</a:t>
            </a:r>
            <a:endParaRPr sz="1000" b="1">
              <a:solidFill>
                <a:srgbClr val="0072C6"/>
              </a:solidFill>
            </a:endParaRPr>
          </a:p>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process? How do the students know what is</a:t>
            </a:r>
            <a:endParaRPr sz="1000" b="1">
              <a:solidFill>
                <a:srgbClr val="0072C6"/>
              </a:solidFill>
            </a:endParaRPr>
          </a:p>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assessed?</a:t>
            </a:r>
            <a:endParaRPr sz="1000" b="1">
              <a:solidFill>
                <a:srgbClr val="0072C6"/>
              </a:solidFill>
            </a:endParaRPr>
          </a:p>
          <a:p>
            <a:pPr marL="0" lvl="0" indent="0" algn="l" rtl="0">
              <a:lnSpc>
                <a:spcPct val="115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100" b="1">
              <a:solidFill>
                <a:srgbClr val="FFFFFF"/>
              </a:solidFill>
            </a:endParaRPr>
          </a:p>
          <a:p>
            <a:pPr marL="0" lvl="0" indent="0" algn="l" rtl="0">
              <a:spcBef>
                <a:spcPts val="0"/>
              </a:spcBef>
              <a:spcAft>
                <a:spcPts val="0"/>
              </a:spcAft>
              <a:buNone/>
            </a:pPr>
            <a:endParaRPr sz="1800"/>
          </a:p>
        </p:txBody>
      </p:sp>
      <p:sp>
        <p:nvSpPr>
          <p:cNvPr id="92" name="Google Shape;92;p15"/>
          <p:cNvSpPr txBox="1"/>
          <p:nvPr/>
        </p:nvSpPr>
        <p:spPr>
          <a:xfrm>
            <a:off x="6878425" y="5624139"/>
            <a:ext cx="3330300" cy="16593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pic>
        <p:nvPicPr>
          <p:cNvPr id="93" name="Google Shape;93;p15"/>
          <p:cNvPicPr preferRelativeResize="0"/>
          <p:nvPr/>
        </p:nvPicPr>
        <p:blipFill>
          <a:blip r:embed="rId3">
            <a:alphaModFix/>
          </a:blip>
          <a:stretch>
            <a:fillRect/>
          </a:stretch>
        </p:blipFill>
        <p:spPr>
          <a:xfrm>
            <a:off x="5026857" y="5859667"/>
            <a:ext cx="721423" cy="864526"/>
          </a:xfrm>
          <a:prstGeom prst="rect">
            <a:avLst/>
          </a:prstGeom>
          <a:noFill/>
          <a:ln>
            <a:noFill/>
          </a:ln>
        </p:spPr>
      </p:pic>
      <p:pic>
        <p:nvPicPr>
          <p:cNvPr id="94" name="Google Shape;94;p15"/>
          <p:cNvPicPr preferRelativeResize="0"/>
          <p:nvPr/>
        </p:nvPicPr>
        <p:blipFill>
          <a:blip r:embed="rId3">
            <a:alphaModFix/>
          </a:blip>
          <a:stretch>
            <a:fillRect/>
          </a:stretch>
        </p:blipFill>
        <p:spPr>
          <a:xfrm>
            <a:off x="2338919" y="939640"/>
            <a:ext cx="721423" cy="864526"/>
          </a:xfrm>
          <a:prstGeom prst="rect">
            <a:avLst/>
          </a:prstGeom>
          <a:noFill/>
          <a:ln>
            <a:noFill/>
          </a:ln>
        </p:spPr>
      </p:pic>
      <p:pic>
        <p:nvPicPr>
          <p:cNvPr id="95" name="Google Shape;95;p15"/>
          <p:cNvPicPr preferRelativeResize="0"/>
          <p:nvPr/>
        </p:nvPicPr>
        <p:blipFill>
          <a:blip r:embed="rId3">
            <a:alphaModFix/>
          </a:blip>
          <a:stretch>
            <a:fillRect/>
          </a:stretch>
        </p:blipFill>
        <p:spPr>
          <a:xfrm>
            <a:off x="7607263" y="939640"/>
            <a:ext cx="721423" cy="864526"/>
          </a:xfrm>
          <a:prstGeom prst="rect">
            <a:avLst/>
          </a:prstGeom>
          <a:noFill/>
          <a:ln>
            <a:noFill/>
          </a:ln>
        </p:spPr>
      </p:pic>
      <p:sp>
        <p:nvSpPr>
          <p:cNvPr id="96" name="Google Shape;96;p15"/>
          <p:cNvSpPr txBox="1"/>
          <p:nvPr/>
        </p:nvSpPr>
        <p:spPr>
          <a:xfrm>
            <a:off x="484246" y="3986796"/>
            <a:ext cx="3330300" cy="8454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r>
              <a:rPr lang="en-GB" sz="2300" b="1">
                <a:solidFill>
                  <a:srgbClr val="0072C6"/>
                </a:solidFill>
              </a:rPr>
              <a:t>Participation</a:t>
            </a:r>
            <a:endParaRPr sz="2300" b="1">
              <a:solidFill>
                <a:srgbClr val="0072C6"/>
              </a:solidFill>
            </a:endParaRPr>
          </a:p>
        </p:txBody>
      </p:sp>
      <p:sp>
        <p:nvSpPr>
          <p:cNvPr id="97" name="Google Shape;97;p15"/>
          <p:cNvSpPr txBox="1"/>
          <p:nvPr/>
        </p:nvSpPr>
        <p:spPr>
          <a:xfrm>
            <a:off x="484248" y="4624236"/>
            <a:ext cx="3330300" cy="1746600"/>
          </a:xfrm>
          <a:prstGeom prst="rect">
            <a:avLst/>
          </a:prstGeom>
          <a:noFill/>
          <a:ln>
            <a:noFill/>
          </a:ln>
        </p:spPr>
        <p:txBody>
          <a:bodyPr spcFirstLastPara="1" wrap="square" lIns="116050" tIns="116050" rIns="116050" bIns="11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How do you start the Phenomenon-based</a:t>
            </a:r>
            <a:endParaRPr sz="1000" b="1">
              <a:solidFill>
                <a:srgbClr val="0072C6"/>
              </a:solidFill>
            </a:endParaRPr>
          </a:p>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Learning process? How do you organize the</a:t>
            </a:r>
            <a:endParaRPr sz="1000" b="1">
              <a:solidFill>
                <a:srgbClr val="0072C6"/>
              </a:solidFill>
            </a:endParaRPr>
          </a:p>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first meeting (with all teachers and students</a:t>
            </a:r>
            <a:endParaRPr sz="1000" b="1">
              <a:solidFill>
                <a:srgbClr val="0072C6"/>
              </a:solidFill>
            </a:endParaRPr>
          </a:p>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together)? How do you make sure the students</a:t>
            </a:r>
            <a:endParaRPr sz="1000" b="1">
              <a:solidFill>
                <a:srgbClr val="0072C6"/>
              </a:solidFill>
            </a:endParaRPr>
          </a:p>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are in the center of the process? When do you</a:t>
            </a:r>
            <a:endParaRPr sz="1000" b="1">
              <a:solidFill>
                <a:srgbClr val="0072C6"/>
              </a:solidFill>
            </a:endParaRPr>
          </a:p>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meet everyone involved in the process?</a:t>
            </a:r>
            <a:endParaRPr sz="1000" b="1">
              <a:solidFill>
                <a:srgbClr val="0072C6"/>
              </a:solidFill>
            </a:endParaRPr>
          </a:p>
          <a:p>
            <a:pPr marL="0" lvl="0" indent="0" algn="l" rtl="0">
              <a:lnSpc>
                <a:spcPct val="115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100" b="1">
              <a:solidFill>
                <a:srgbClr val="FFFFFF"/>
              </a:solidFill>
            </a:endParaRPr>
          </a:p>
          <a:p>
            <a:pPr marL="0" lvl="0" indent="0" algn="l" rtl="0">
              <a:spcBef>
                <a:spcPts val="0"/>
              </a:spcBef>
              <a:spcAft>
                <a:spcPts val="0"/>
              </a:spcAft>
              <a:buNone/>
            </a:pPr>
            <a:endParaRPr sz="1800"/>
          </a:p>
        </p:txBody>
      </p:sp>
      <p:sp>
        <p:nvSpPr>
          <p:cNvPr id="98" name="Google Shape;98;p15"/>
          <p:cNvSpPr txBox="1"/>
          <p:nvPr/>
        </p:nvSpPr>
        <p:spPr>
          <a:xfrm>
            <a:off x="484250" y="5783975"/>
            <a:ext cx="3330300" cy="1691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A3C7"/>
        </a:solidFill>
        <a:effectLst/>
      </p:bgPr>
    </p:bg>
    <p:spTree>
      <p:nvGrpSpPr>
        <p:cNvPr id="1" name="Shape 102"/>
        <p:cNvGrpSpPr/>
        <p:nvPr/>
      </p:nvGrpSpPr>
      <p:grpSpPr>
        <a:xfrm>
          <a:off x="0" y="0"/>
          <a:ext cx="0" cy="0"/>
          <a:chOff x="0" y="0"/>
          <a:chExt cx="0" cy="0"/>
        </a:xfrm>
      </p:grpSpPr>
      <p:sp>
        <p:nvSpPr>
          <p:cNvPr id="103" name="Google Shape;103;p16"/>
          <p:cNvSpPr/>
          <p:nvPr/>
        </p:nvSpPr>
        <p:spPr>
          <a:xfrm>
            <a:off x="5340650" y="4188250"/>
            <a:ext cx="5094000" cy="31506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04" name="Google Shape;104;p16"/>
          <p:cNvSpPr/>
          <p:nvPr/>
        </p:nvSpPr>
        <p:spPr>
          <a:xfrm>
            <a:off x="3000151" y="1643850"/>
            <a:ext cx="2151000" cy="34827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05" name="Google Shape;105;p16"/>
          <p:cNvSpPr/>
          <p:nvPr/>
        </p:nvSpPr>
        <p:spPr>
          <a:xfrm>
            <a:off x="629099" y="5522125"/>
            <a:ext cx="3961200" cy="18168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06" name="Google Shape;106;p16"/>
          <p:cNvSpPr txBox="1"/>
          <p:nvPr/>
        </p:nvSpPr>
        <p:spPr>
          <a:xfrm>
            <a:off x="404857" y="214225"/>
            <a:ext cx="3817800" cy="11505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n-GB" sz="3800" b="1">
                <a:solidFill>
                  <a:srgbClr val="FFFFFF"/>
                </a:solidFill>
              </a:rPr>
              <a:t>Participation</a:t>
            </a:r>
            <a:r>
              <a:rPr lang="en-GB" sz="2300" b="1">
                <a:solidFill>
                  <a:srgbClr val="FFFFFF"/>
                </a:solidFill>
              </a:rPr>
              <a:t/>
            </a:r>
            <a:br>
              <a:rPr lang="en-GB" sz="2300" b="1">
                <a:solidFill>
                  <a:srgbClr val="FFFFFF"/>
                </a:solidFill>
              </a:rPr>
            </a:br>
            <a:r>
              <a:rPr lang="en-GB" sz="1500" b="1">
                <a:solidFill>
                  <a:srgbClr val="FFFFFF"/>
                </a:solidFill>
              </a:rPr>
              <a:t>Transdisciplinary planning</a:t>
            </a:r>
            <a:endParaRPr sz="1500" b="1">
              <a:solidFill>
                <a:srgbClr val="FFFFFF"/>
              </a:solidFill>
            </a:endParaRPr>
          </a:p>
        </p:txBody>
      </p:sp>
      <p:pic>
        <p:nvPicPr>
          <p:cNvPr id="107" name="Google Shape;107;p16"/>
          <p:cNvPicPr preferRelativeResize="0"/>
          <p:nvPr/>
        </p:nvPicPr>
        <p:blipFill>
          <a:blip r:embed="rId3">
            <a:alphaModFix/>
          </a:blip>
          <a:stretch>
            <a:fillRect/>
          </a:stretch>
        </p:blipFill>
        <p:spPr>
          <a:xfrm>
            <a:off x="2506539" y="5626098"/>
            <a:ext cx="2058362" cy="1445273"/>
          </a:xfrm>
          <a:prstGeom prst="rect">
            <a:avLst/>
          </a:prstGeom>
          <a:noFill/>
          <a:ln>
            <a:noFill/>
          </a:ln>
        </p:spPr>
      </p:pic>
      <p:sp>
        <p:nvSpPr>
          <p:cNvPr id="108" name="Google Shape;108;p16"/>
          <p:cNvSpPr txBox="1"/>
          <p:nvPr/>
        </p:nvSpPr>
        <p:spPr>
          <a:xfrm>
            <a:off x="808725" y="5638840"/>
            <a:ext cx="2151000" cy="5286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None/>
            </a:pPr>
            <a:r>
              <a:rPr lang="en-GB" sz="1000" b="1">
                <a:solidFill>
                  <a:srgbClr val="0072C6"/>
                </a:solidFill>
              </a:rPr>
              <a:t>How is the learning process documented?</a:t>
            </a:r>
            <a:endParaRPr sz="1000" b="1">
              <a:solidFill>
                <a:srgbClr val="0072C6"/>
              </a:solidFill>
            </a:endParaRPr>
          </a:p>
          <a:p>
            <a:pPr marL="0" lvl="0" indent="0" algn="l" rtl="0">
              <a:lnSpc>
                <a:spcPct val="115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100" b="1">
              <a:solidFill>
                <a:srgbClr val="FFFFFF"/>
              </a:solidFill>
            </a:endParaRPr>
          </a:p>
          <a:p>
            <a:pPr marL="0" lvl="0" indent="0" algn="l" rtl="0">
              <a:spcBef>
                <a:spcPts val="0"/>
              </a:spcBef>
              <a:spcAft>
                <a:spcPts val="0"/>
              </a:spcAft>
              <a:buNone/>
            </a:pPr>
            <a:endParaRPr sz="1800"/>
          </a:p>
        </p:txBody>
      </p:sp>
      <p:sp>
        <p:nvSpPr>
          <p:cNvPr id="109" name="Google Shape;109;p16"/>
          <p:cNvSpPr txBox="1"/>
          <p:nvPr/>
        </p:nvSpPr>
        <p:spPr>
          <a:xfrm>
            <a:off x="801075" y="6079476"/>
            <a:ext cx="1679700" cy="10974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a:p>
            <a:pPr marL="0" lvl="0" indent="0" algn="l" rtl="0">
              <a:spcBef>
                <a:spcPts val="0"/>
              </a:spcBef>
              <a:spcAft>
                <a:spcPts val="0"/>
              </a:spcAft>
              <a:buNone/>
            </a:pPr>
            <a:endParaRPr sz="1000">
              <a:solidFill>
                <a:srgbClr val="0072C6"/>
              </a:solidFill>
            </a:endParaRPr>
          </a:p>
        </p:txBody>
      </p:sp>
      <p:sp>
        <p:nvSpPr>
          <p:cNvPr id="110" name="Google Shape;110;p16"/>
          <p:cNvSpPr/>
          <p:nvPr/>
        </p:nvSpPr>
        <p:spPr>
          <a:xfrm>
            <a:off x="308775" y="2698924"/>
            <a:ext cx="2443500" cy="26724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11" name="Google Shape;111;p16"/>
          <p:cNvSpPr txBox="1"/>
          <p:nvPr/>
        </p:nvSpPr>
        <p:spPr>
          <a:xfrm>
            <a:off x="382504" y="2838077"/>
            <a:ext cx="2309700" cy="9618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does the Phenomenon-based</a:t>
            </a:r>
            <a:endParaRPr sz="1000" b="1">
              <a:solidFill>
                <a:srgbClr val="0072C6"/>
              </a:solidFill>
            </a:endParaRPr>
          </a:p>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Learning process start? How do you explain the main goal, go through the assessment and explain what is expected of the students? How do the students relate their own goals to the main goal?</a:t>
            </a:r>
            <a:endParaRPr sz="1000" b="1">
              <a:solidFill>
                <a:srgbClr val="0072C6"/>
              </a:solidFill>
            </a:endParaRPr>
          </a:p>
          <a:p>
            <a:pPr marL="0" lvl="0" indent="0" algn="l" rtl="0">
              <a:lnSpc>
                <a:spcPct val="100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100" b="1">
              <a:solidFill>
                <a:srgbClr val="FFFFFF"/>
              </a:solidFill>
            </a:endParaRPr>
          </a:p>
          <a:p>
            <a:pPr marL="0" lvl="0" indent="0" algn="l" rtl="0">
              <a:spcBef>
                <a:spcPts val="0"/>
              </a:spcBef>
              <a:spcAft>
                <a:spcPts val="0"/>
              </a:spcAft>
              <a:buNone/>
            </a:pPr>
            <a:endParaRPr sz="1800"/>
          </a:p>
        </p:txBody>
      </p:sp>
      <p:sp>
        <p:nvSpPr>
          <p:cNvPr id="112" name="Google Shape;112;p16"/>
          <p:cNvSpPr txBox="1"/>
          <p:nvPr/>
        </p:nvSpPr>
        <p:spPr>
          <a:xfrm>
            <a:off x="382500" y="4247225"/>
            <a:ext cx="2207700" cy="16113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a:p>
            <a:pPr marL="0" lvl="0" indent="0" algn="l" rtl="0">
              <a:spcBef>
                <a:spcPts val="0"/>
              </a:spcBef>
              <a:spcAft>
                <a:spcPts val="0"/>
              </a:spcAft>
              <a:buNone/>
            </a:pPr>
            <a:endParaRPr sz="1000">
              <a:solidFill>
                <a:srgbClr val="0072C6"/>
              </a:solidFill>
            </a:endParaRPr>
          </a:p>
        </p:txBody>
      </p:sp>
      <p:pic>
        <p:nvPicPr>
          <p:cNvPr id="113" name="Google Shape;113;p16"/>
          <p:cNvPicPr preferRelativeResize="0"/>
          <p:nvPr/>
        </p:nvPicPr>
        <p:blipFill>
          <a:blip r:embed="rId4">
            <a:alphaModFix/>
          </a:blip>
          <a:stretch>
            <a:fillRect/>
          </a:stretch>
        </p:blipFill>
        <p:spPr>
          <a:xfrm rot="201227">
            <a:off x="674310" y="1334781"/>
            <a:ext cx="1591915" cy="1591915"/>
          </a:xfrm>
          <a:prstGeom prst="rect">
            <a:avLst/>
          </a:prstGeom>
          <a:noFill/>
          <a:ln>
            <a:noFill/>
          </a:ln>
        </p:spPr>
      </p:pic>
      <p:sp>
        <p:nvSpPr>
          <p:cNvPr id="114" name="Google Shape;114;p16"/>
          <p:cNvSpPr txBox="1"/>
          <p:nvPr/>
        </p:nvSpPr>
        <p:spPr>
          <a:xfrm>
            <a:off x="3089238" y="1919690"/>
            <a:ext cx="1860900" cy="528600"/>
          </a:xfrm>
          <a:prstGeom prst="rect">
            <a:avLst/>
          </a:prstGeom>
          <a:noFill/>
          <a:ln>
            <a:noFill/>
          </a:ln>
        </p:spPr>
        <p:txBody>
          <a:bodyPr spcFirstLastPara="1" wrap="square" lIns="116050" tIns="116050" rIns="116050" bIns="11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b="1">
                <a:solidFill>
                  <a:srgbClr val="0072C6"/>
                </a:solidFill>
              </a:rPr>
              <a:t>How does the learner become interested in studying the phenomenon?</a:t>
            </a:r>
            <a:endParaRPr sz="1000" b="1">
              <a:solidFill>
                <a:srgbClr val="0072C6"/>
              </a:solidFill>
            </a:endParaRPr>
          </a:p>
          <a:p>
            <a:pPr marL="0" lvl="0" indent="0" algn="l" rtl="0">
              <a:lnSpc>
                <a:spcPct val="115000"/>
              </a:lnSpc>
              <a:spcBef>
                <a:spcPts val="0"/>
              </a:spcBef>
              <a:spcAft>
                <a:spcPts val="0"/>
              </a:spcAft>
              <a:buNone/>
            </a:pPr>
            <a:endParaRPr sz="1000" b="1">
              <a:solidFill>
                <a:srgbClr val="0072C6"/>
              </a:solidFill>
            </a:endParaRPr>
          </a:p>
        </p:txBody>
      </p:sp>
      <p:sp>
        <p:nvSpPr>
          <p:cNvPr id="115" name="Google Shape;115;p16"/>
          <p:cNvSpPr txBox="1"/>
          <p:nvPr/>
        </p:nvSpPr>
        <p:spPr>
          <a:xfrm>
            <a:off x="3089251" y="2518650"/>
            <a:ext cx="1941300" cy="2231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a:p>
            <a:pPr marL="0" lvl="0" indent="0" algn="l" rtl="0">
              <a:spcBef>
                <a:spcPts val="0"/>
              </a:spcBef>
              <a:spcAft>
                <a:spcPts val="0"/>
              </a:spcAft>
              <a:buNone/>
            </a:pPr>
            <a:endParaRPr sz="1000">
              <a:solidFill>
                <a:srgbClr val="0072C6"/>
              </a:solidFill>
            </a:endParaRPr>
          </a:p>
        </p:txBody>
      </p:sp>
      <p:sp>
        <p:nvSpPr>
          <p:cNvPr id="116" name="Google Shape;116;p16"/>
          <p:cNvSpPr/>
          <p:nvPr/>
        </p:nvSpPr>
        <p:spPr>
          <a:xfrm>
            <a:off x="5340650" y="626700"/>
            <a:ext cx="4971300" cy="32439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17" name="Google Shape;117;p16"/>
          <p:cNvSpPr txBox="1"/>
          <p:nvPr/>
        </p:nvSpPr>
        <p:spPr>
          <a:xfrm>
            <a:off x="5550500" y="934200"/>
            <a:ext cx="2443500" cy="9855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is the learners’ prior knowledge of the subject taken into account? How do the learners start mapping what they want to learn?</a:t>
            </a:r>
            <a:endParaRPr sz="1000" b="1">
              <a:solidFill>
                <a:srgbClr val="0072C6"/>
              </a:solidFill>
            </a:endParaRPr>
          </a:p>
          <a:p>
            <a:pPr marL="0" lvl="0" indent="0" algn="l" rtl="0">
              <a:lnSpc>
                <a:spcPct val="100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000" b="1">
              <a:solidFill>
                <a:srgbClr val="0072C6"/>
              </a:solidFill>
            </a:endParaRPr>
          </a:p>
          <a:p>
            <a:pPr marL="0" lvl="0" indent="0" algn="l" rtl="0">
              <a:spcBef>
                <a:spcPts val="0"/>
              </a:spcBef>
              <a:spcAft>
                <a:spcPts val="0"/>
              </a:spcAft>
              <a:buNone/>
            </a:pPr>
            <a:endParaRPr sz="1800"/>
          </a:p>
        </p:txBody>
      </p:sp>
      <p:pic>
        <p:nvPicPr>
          <p:cNvPr id="118" name="Google Shape;118;p16"/>
          <p:cNvPicPr preferRelativeResize="0"/>
          <p:nvPr/>
        </p:nvPicPr>
        <p:blipFill>
          <a:blip r:embed="rId5">
            <a:alphaModFix/>
          </a:blip>
          <a:stretch>
            <a:fillRect/>
          </a:stretch>
        </p:blipFill>
        <p:spPr>
          <a:xfrm rot="298095">
            <a:off x="8030774" y="716343"/>
            <a:ext cx="2116755" cy="1072662"/>
          </a:xfrm>
          <a:prstGeom prst="rect">
            <a:avLst/>
          </a:prstGeom>
          <a:noFill/>
          <a:ln>
            <a:noFill/>
          </a:ln>
        </p:spPr>
      </p:pic>
      <p:sp>
        <p:nvSpPr>
          <p:cNvPr id="119" name="Google Shape;119;p16"/>
          <p:cNvSpPr txBox="1"/>
          <p:nvPr/>
        </p:nvSpPr>
        <p:spPr>
          <a:xfrm>
            <a:off x="5550500" y="1699200"/>
            <a:ext cx="4533000" cy="17787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sp>
        <p:nvSpPr>
          <p:cNvPr id="120" name="Google Shape;120;p16"/>
          <p:cNvSpPr txBox="1"/>
          <p:nvPr/>
        </p:nvSpPr>
        <p:spPr>
          <a:xfrm>
            <a:off x="5559800" y="4458250"/>
            <a:ext cx="2443500" cy="14454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When do you meet at the same time?</a:t>
            </a:r>
            <a:endParaRPr sz="1000" b="1">
              <a:solidFill>
                <a:srgbClr val="0072C6"/>
              </a:solidFill>
            </a:endParaRPr>
          </a:p>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There should be at least three sessions held together (including both the students and teachers involved in the phenomenon); one in the beginning, one in the middle and one in the end.</a:t>
            </a:r>
            <a:endParaRPr sz="1000" b="1">
              <a:solidFill>
                <a:srgbClr val="0072C6"/>
              </a:solidFill>
            </a:endParaRPr>
          </a:p>
          <a:p>
            <a:pPr marL="0" lvl="0" indent="0" algn="l" rtl="0">
              <a:lnSpc>
                <a:spcPct val="100000"/>
              </a:lnSpc>
              <a:spcBef>
                <a:spcPts val="0"/>
              </a:spcBef>
              <a:spcAft>
                <a:spcPts val="0"/>
              </a:spcAft>
              <a:buNone/>
            </a:pPr>
            <a:endParaRPr sz="1000" b="1">
              <a:solidFill>
                <a:srgbClr val="0072C6"/>
              </a:solidFill>
            </a:endParaRPr>
          </a:p>
        </p:txBody>
      </p:sp>
      <p:sp>
        <p:nvSpPr>
          <p:cNvPr id="121" name="Google Shape;121;p16"/>
          <p:cNvSpPr txBox="1"/>
          <p:nvPr/>
        </p:nvSpPr>
        <p:spPr>
          <a:xfrm>
            <a:off x="5559800" y="5761499"/>
            <a:ext cx="4533000" cy="17787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a:p>
            <a:pPr marL="0" lvl="0" indent="0" algn="l" rtl="0">
              <a:spcBef>
                <a:spcPts val="0"/>
              </a:spcBef>
              <a:spcAft>
                <a:spcPts val="0"/>
              </a:spcAft>
              <a:buNone/>
            </a:pPr>
            <a:endParaRPr sz="1000">
              <a:solidFill>
                <a:srgbClr val="0072C6"/>
              </a:solidFill>
            </a:endParaRPr>
          </a:p>
        </p:txBody>
      </p:sp>
      <p:pic>
        <p:nvPicPr>
          <p:cNvPr id="122" name="Google Shape;122;p16"/>
          <p:cNvPicPr preferRelativeResize="0"/>
          <p:nvPr/>
        </p:nvPicPr>
        <p:blipFill>
          <a:blip r:embed="rId6">
            <a:alphaModFix/>
          </a:blip>
          <a:stretch>
            <a:fillRect/>
          </a:stretch>
        </p:blipFill>
        <p:spPr>
          <a:xfrm rot="184686">
            <a:off x="8118500" y="4188351"/>
            <a:ext cx="1941300" cy="13866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A3C7"/>
        </a:solidFill>
        <a:effectLst/>
      </p:bgPr>
    </p:bg>
    <p:spTree>
      <p:nvGrpSpPr>
        <p:cNvPr id="1" name="Shape 126"/>
        <p:cNvGrpSpPr/>
        <p:nvPr/>
      </p:nvGrpSpPr>
      <p:grpSpPr>
        <a:xfrm>
          <a:off x="0" y="0"/>
          <a:ext cx="0" cy="0"/>
          <a:chOff x="0" y="0"/>
          <a:chExt cx="0" cy="0"/>
        </a:xfrm>
      </p:grpSpPr>
      <p:sp>
        <p:nvSpPr>
          <p:cNvPr id="127" name="Google Shape;127;p17"/>
          <p:cNvSpPr/>
          <p:nvPr/>
        </p:nvSpPr>
        <p:spPr>
          <a:xfrm>
            <a:off x="276775" y="3693612"/>
            <a:ext cx="3126000" cy="35508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28" name="Google Shape;128;p17"/>
          <p:cNvSpPr/>
          <p:nvPr/>
        </p:nvSpPr>
        <p:spPr>
          <a:xfrm>
            <a:off x="7588626" y="1774025"/>
            <a:ext cx="2826600" cy="53517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pic>
        <p:nvPicPr>
          <p:cNvPr id="129" name="Google Shape;129;p17"/>
          <p:cNvPicPr preferRelativeResize="0"/>
          <p:nvPr/>
        </p:nvPicPr>
        <p:blipFill>
          <a:blip r:embed="rId3">
            <a:alphaModFix/>
          </a:blip>
          <a:stretch>
            <a:fillRect/>
          </a:stretch>
        </p:blipFill>
        <p:spPr>
          <a:xfrm>
            <a:off x="7907624" y="2177112"/>
            <a:ext cx="2188600" cy="1583037"/>
          </a:xfrm>
          <a:prstGeom prst="rect">
            <a:avLst/>
          </a:prstGeom>
          <a:noFill/>
          <a:ln>
            <a:noFill/>
          </a:ln>
        </p:spPr>
      </p:pic>
      <p:sp>
        <p:nvSpPr>
          <p:cNvPr id="130" name="Google Shape;130;p17"/>
          <p:cNvSpPr txBox="1"/>
          <p:nvPr/>
        </p:nvSpPr>
        <p:spPr>
          <a:xfrm>
            <a:off x="7697100" y="3943850"/>
            <a:ext cx="2436000" cy="5286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do the learners share their learning process? How do you know if the learners have achieved the set goals? How does the phenomenon end?</a:t>
            </a:r>
            <a:endParaRPr sz="1000" b="1">
              <a:solidFill>
                <a:srgbClr val="0072C6"/>
              </a:solidFill>
            </a:endParaRPr>
          </a:p>
          <a:p>
            <a:pPr marL="0" lvl="0" indent="0" algn="l" rtl="0">
              <a:lnSpc>
                <a:spcPct val="100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000" b="1">
              <a:solidFill>
                <a:srgbClr val="0072C6"/>
              </a:solidFill>
            </a:endParaRPr>
          </a:p>
          <a:p>
            <a:pPr marL="0" lvl="0" indent="0" algn="l" rtl="0">
              <a:lnSpc>
                <a:spcPct val="115000"/>
              </a:lnSpc>
              <a:spcBef>
                <a:spcPts val="0"/>
              </a:spcBef>
              <a:spcAft>
                <a:spcPts val="0"/>
              </a:spcAft>
              <a:buNone/>
            </a:pPr>
            <a:endParaRPr sz="1100" b="1">
              <a:solidFill>
                <a:srgbClr val="FFFFFF"/>
              </a:solidFill>
            </a:endParaRPr>
          </a:p>
          <a:p>
            <a:pPr marL="0" lvl="0" indent="0" algn="l" rtl="0">
              <a:spcBef>
                <a:spcPts val="0"/>
              </a:spcBef>
              <a:spcAft>
                <a:spcPts val="0"/>
              </a:spcAft>
              <a:buNone/>
            </a:pPr>
            <a:endParaRPr sz="1800"/>
          </a:p>
        </p:txBody>
      </p:sp>
      <p:sp>
        <p:nvSpPr>
          <p:cNvPr id="131" name="Google Shape;131;p17"/>
          <p:cNvSpPr txBox="1"/>
          <p:nvPr/>
        </p:nvSpPr>
        <p:spPr>
          <a:xfrm>
            <a:off x="7716000" y="4826400"/>
            <a:ext cx="2436000" cy="19959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a:p>
            <a:pPr marL="0" lvl="0" indent="0" algn="l" rtl="0">
              <a:spcBef>
                <a:spcPts val="0"/>
              </a:spcBef>
              <a:spcAft>
                <a:spcPts val="0"/>
              </a:spcAft>
              <a:buClr>
                <a:schemeClr val="dk1"/>
              </a:buClr>
              <a:buSzPts val="1100"/>
              <a:buFont typeface="Arial"/>
              <a:buNone/>
            </a:pPr>
            <a:endParaRPr sz="1000">
              <a:solidFill>
                <a:srgbClr val="0072C6"/>
              </a:solidFill>
            </a:endParaRPr>
          </a:p>
          <a:p>
            <a:pPr marL="0" lvl="0" indent="0" algn="l" rtl="0">
              <a:spcBef>
                <a:spcPts val="0"/>
              </a:spcBef>
              <a:spcAft>
                <a:spcPts val="0"/>
              </a:spcAft>
              <a:buNone/>
            </a:pPr>
            <a:endParaRPr sz="1000">
              <a:solidFill>
                <a:srgbClr val="0072C6"/>
              </a:solidFill>
            </a:endParaRPr>
          </a:p>
        </p:txBody>
      </p:sp>
      <p:sp>
        <p:nvSpPr>
          <p:cNvPr id="132" name="Google Shape;132;p17"/>
          <p:cNvSpPr txBox="1"/>
          <p:nvPr/>
        </p:nvSpPr>
        <p:spPr>
          <a:xfrm>
            <a:off x="358508" y="4136504"/>
            <a:ext cx="2873400" cy="9207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do you place students in the center of</a:t>
            </a:r>
            <a:endParaRPr sz="1000" b="1">
              <a:solidFill>
                <a:srgbClr val="0072C6"/>
              </a:solidFill>
            </a:endParaRPr>
          </a:p>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their learning? What is the teachers’ role?</a:t>
            </a:r>
            <a:endParaRPr sz="1000" b="1">
              <a:solidFill>
                <a:srgbClr val="0072C6"/>
              </a:solidFill>
            </a:endParaRPr>
          </a:p>
          <a:p>
            <a:pPr marL="0" lvl="0" indent="0" algn="l" rtl="0">
              <a:lnSpc>
                <a:spcPct val="100000"/>
              </a:lnSpc>
              <a:spcBef>
                <a:spcPts val="0"/>
              </a:spcBef>
              <a:spcAft>
                <a:spcPts val="0"/>
              </a:spcAft>
              <a:buNone/>
            </a:pPr>
            <a:endParaRPr sz="1000" b="1">
              <a:solidFill>
                <a:srgbClr val="0072C6"/>
              </a:solidFill>
            </a:endParaRPr>
          </a:p>
        </p:txBody>
      </p:sp>
      <p:sp>
        <p:nvSpPr>
          <p:cNvPr id="133" name="Google Shape;133;p17"/>
          <p:cNvSpPr txBox="1"/>
          <p:nvPr/>
        </p:nvSpPr>
        <p:spPr>
          <a:xfrm>
            <a:off x="358508" y="4610025"/>
            <a:ext cx="2873400" cy="20589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a:p>
            <a:pPr marL="0" lvl="0" indent="0" algn="l" rtl="0">
              <a:spcBef>
                <a:spcPts val="0"/>
              </a:spcBef>
              <a:spcAft>
                <a:spcPts val="0"/>
              </a:spcAft>
              <a:buClr>
                <a:schemeClr val="dk1"/>
              </a:buClr>
              <a:buSzPts val="1100"/>
              <a:buFont typeface="Arial"/>
              <a:buNone/>
            </a:pPr>
            <a:endParaRPr sz="1000">
              <a:solidFill>
                <a:srgbClr val="0072C6"/>
              </a:solidFill>
            </a:endParaRPr>
          </a:p>
          <a:p>
            <a:pPr marL="0" lvl="0" indent="0" algn="l" rtl="0">
              <a:spcBef>
                <a:spcPts val="0"/>
              </a:spcBef>
              <a:spcAft>
                <a:spcPts val="0"/>
              </a:spcAft>
              <a:buNone/>
            </a:pPr>
            <a:endParaRPr sz="1000">
              <a:solidFill>
                <a:srgbClr val="0072C6"/>
              </a:solidFill>
            </a:endParaRPr>
          </a:p>
        </p:txBody>
      </p:sp>
      <p:sp>
        <p:nvSpPr>
          <p:cNvPr id="134" name="Google Shape;134;p17"/>
          <p:cNvSpPr/>
          <p:nvPr/>
        </p:nvSpPr>
        <p:spPr>
          <a:xfrm>
            <a:off x="3633025" y="2441776"/>
            <a:ext cx="3624300" cy="34776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35" name="Google Shape;135;p17"/>
          <p:cNvSpPr txBox="1"/>
          <p:nvPr/>
        </p:nvSpPr>
        <p:spPr>
          <a:xfrm>
            <a:off x="404858" y="214225"/>
            <a:ext cx="3915000" cy="11505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n-GB" sz="3800" b="1">
                <a:solidFill>
                  <a:srgbClr val="FFFFFF"/>
                </a:solidFill>
              </a:rPr>
              <a:t>Participation</a:t>
            </a:r>
            <a:r>
              <a:rPr lang="en-GB" sz="2300" b="1">
                <a:solidFill>
                  <a:srgbClr val="FFFFFF"/>
                </a:solidFill>
              </a:rPr>
              <a:t/>
            </a:r>
            <a:br>
              <a:rPr lang="en-GB" sz="2300" b="1">
                <a:solidFill>
                  <a:srgbClr val="FFFFFF"/>
                </a:solidFill>
              </a:rPr>
            </a:br>
            <a:r>
              <a:rPr lang="en-GB" sz="1500" b="1">
                <a:solidFill>
                  <a:srgbClr val="FFFFFF"/>
                </a:solidFill>
              </a:rPr>
              <a:t>Transdisciplinary planning</a:t>
            </a:r>
            <a:endParaRPr sz="1500" b="1">
              <a:solidFill>
                <a:srgbClr val="FFFFFF"/>
              </a:solidFill>
            </a:endParaRPr>
          </a:p>
        </p:txBody>
      </p:sp>
      <p:sp>
        <p:nvSpPr>
          <p:cNvPr id="136" name="Google Shape;136;p17"/>
          <p:cNvSpPr txBox="1"/>
          <p:nvPr/>
        </p:nvSpPr>
        <p:spPr>
          <a:xfrm>
            <a:off x="3820882" y="3177799"/>
            <a:ext cx="2971800" cy="6108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is the process assessed and where is the learning process documented? How is the portfolio used in the process? How do you communicate with one another and make learning visible?</a:t>
            </a:r>
            <a:endParaRPr sz="1000" b="1">
              <a:solidFill>
                <a:srgbClr val="0072C6"/>
              </a:solidFill>
            </a:endParaRPr>
          </a:p>
          <a:p>
            <a:pPr marL="0" lvl="0" indent="0" algn="l" rtl="0">
              <a:lnSpc>
                <a:spcPct val="100000"/>
              </a:lnSpc>
              <a:spcBef>
                <a:spcPts val="0"/>
              </a:spcBef>
              <a:spcAft>
                <a:spcPts val="0"/>
              </a:spcAft>
              <a:buClr>
                <a:schemeClr val="dk1"/>
              </a:buClr>
              <a:buSzPts val="1400"/>
              <a:buFont typeface="Arial"/>
              <a:buNone/>
            </a:pPr>
            <a:endParaRPr sz="1000" b="1">
              <a:solidFill>
                <a:srgbClr val="0072C6"/>
              </a:solidFill>
            </a:endParaRPr>
          </a:p>
          <a:p>
            <a:pPr marL="0" lvl="0" indent="0" algn="l" rtl="0">
              <a:spcBef>
                <a:spcPts val="0"/>
              </a:spcBef>
              <a:spcAft>
                <a:spcPts val="0"/>
              </a:spcAft>
              <a:buNone/>
            </a:pPr>
            <a:endParaRPr sz="1800"/>
          </a:p>
        </p:txBody>
      </p:sp>
      <p:sp>
        <p:nvSpPr>
          <p:cNvPr id="137" name="Google Shape;137;p17"/>
          <p:cNvSpPr txBox="1"/>
          <p:nvPr/>
        </p:nvSpPr>
        <p:spPr>
          <a:xfrm>
            <a:off x="3820897" y="4070693"/>
            <a:ext cx="3225000" cy="14349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a:p>
            <a:pPr marL="0" lvl="0" indent="0" algn="l" rtl="0">
              <a:spcBef>
                <a:spcPts val="0"/>
              </a:spcBef>
              <a:spcAft>
                <a:spcPts val="0"/>
              </a:spcAft>
              <a:buClr>
                <a:schemeClr val="dk1"/>
              </a:buClr>
              <a:buSzPts val="1100"/>
              <a:buFont typeface="Arial"/>
              <a:buNone/>
            </a:pPr>
            <a:endParaRPr sz="1000">
              <a:solidFill>
                <a:srgbClr val="0072C6"/>
              </a:solidFill>
            </a:endParaRPr>
          </a:p>
          <a:p>
            <a:pPr marL="0" lvl="0" indent="0" algn="l" rtl="0">
              <a:spcBef>
                <a:spcPts val="0"/>
              </a:spcBef>
              <a:spcAft>
                <a:spcPts val="0"/>
              </a:spcAft>
              <a:buNone/>
            </a:pPr>
            <a:endParaRPr sz="1000">
              <a:solidFill>
                <a:srgbClr val="0072C6"/>
              </a:solidFill>
            </a:endParaRPr>
          </a:p>
        </p:txBody>
      </p:sp>
      <p:pic>
        <p:nvPicPr>
          <p:cNvPr id="138" name="Google Shape;138;p17"/>
          <p:cNvPicPr preferRelativeResize="0"/>
          <p:nvPr/>
        </p:nvPicPr>
        <p:blipFill>
          <a:blip r:embed="rId4">
            <a:alphaModFix/>
          </a:blip>
          <a:stretch>
            <a:fillRect/>
          </a:stretch>
        </p:blipFill>
        <p:spPr>
          <a:xfrm rot="249261">
            <a:off x="3691954" y="1410024"/>
            <a:ext cx="2398333" cy="1713104"/>
          </a:xfrm>
          <a:prstGeom prst="rect">
            <a:avLst/>
          </a:prstGeom>
          <a:noFill/>
          <a:ln>
            <a:noFill/>
          </a:ln>
        </p:spPr>
      </p:pic>
      <p:pic>
        <p:nvPicPr>
          <p:cNvPr id="139" name="Google Shape;139;p17"/>
          <p:cNvPicPr preferRelativeResize="0"/>
          <p:nvPr/>
        </p:nvPicPr>
        <p:blipFill>
          <a:blip r:embed="rId5">
            <a:alphaModFix/>
          </a:blip>
          <a:stretch>
            <a:fillRect/>
          </a:stretch>
        </p:blipFill>
        <p:spPr>
          <a:xfrm>
            <a:off x="917182" y="1733504"/>
            <a:ext cx="1812928" cy="18129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Shape 143"/>
        <p:cNvGrpSpPr/>
        <p:nvPr/>
      </p:nvGrpSpPr>
      <p:grpSpPr>
        <a:xfrm>
          <a:off x="0" y="0"/>
          <a:ext cx="0" cy="0"/>
          <a:chOff x="0" y="0"/>
          <a:chExt cx="0" cy="0"/>
        </a:xfrm>
      </p:grpSpPr>
      <p:pic>
        <p:nvPicPr>
          <p:cNvPr id="144" name="Google Shape;144;p18"/>
          <p:cNvPicPr preferRelativeResize="0"/>
          <p:nvPr/>
        </p:nvPicPr>
        <p:blipFill>
          <a:blip r:embed="rId3">
            <a:alphaModFix/>
          </a:blip>
          <a:stretch>
            <a:fillRect/>
          </a:stretch>
        </p:blipFill>
        <p:spPr>
          <a:xfrm>
            <a:off x="2896773" y="214210"/>
            <a:ext cx="2580345" cy="2544504"/>
          </a:xfrm>
          <a:prstGeom prst="rect">
            <a:avLst/>
          </a:prstGeom>
          <a:noFill/>
          <a:ln>
            <a:noFill/>
          </a:ln>
        </p:spPr>
      </p:pic>
      <p:sp>
        <p:nvSpPr>
          <p:cNvPr id="145" name="Google Shape;145;p18"/>
          <p:cNvSpPr txBox="1"/>
          <p:nvPr/>
        </p:nvSpPr>
        <p:spPr>
          <a:xfrm>
            <a:off x="404854" y="214225"/>
            <a:ext cx="3288600" cy="11505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n-GB" sz="3300" b="1">
                <a:solidFill>
                  <a:srgbClr val="FFFFFF"/>
                </a:solidFill>
              </a:rPr>
              <a:t>Participation</a:t>
            </a:r>
            <a:r>
              <a:rPr lang="en-GB" sz="2300" b="1">
                <a:solidFill>
                  <a:srgbClr val="FFFFFF"/>
                </a:solidFill>
              </a:rPr>
              <a:t/>
            </a:r>
            <a:br>
              <a:rPr lang="en-GB" sz="2300" b="1">
                <a:solidFill>
                  <a:srgbClr val="FFFFFF"/>
                </a:solidFill>
              </a:rPr>
            </a:br>
            <a:r>
              <a:rPr lang="en-GB" sz="1500" b="1">
                <a:solidFill>
                  <a:srgbClr val="FFFFFF"/>
                </a:solidFill>
              </a:rPr>
              <a:t>Subject-specific planning</a:t>
            </a:r>
            <a:endParaRPr sz="1500" b="1">
              <a:solidFill>
                <a:srgbClr val="FFFFFF"/>
              </a:solidFill>
            </a:endParaRPr>
          </a:p>
        </p:txBody>
      </p:sp>
      <p:sp>
        <p:nvSpPr>
          <p:cNvPr id="146" name="Google Shape;146;p18"/>
          <p:cNvSpPr/>
          <p:nvPr/>
        </p:nvSpPr>
        <p:spPr>
          <a:xfrm>
            <a:off x="293112" y="3430037"/>
            <a:ext cx="2443500" cy="34512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47" name="Google Shape;147;p18"/>
          <p:cNvSpPr txBox="1"/>
          <p:nvPr/>
        </p:nvSpPr>
        <p:spPr>
          <a:xfrm>
            <a:off x="585552" y="3657675"/>
            <a:ext cx="1826100" cy="10368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Which objectives and contents of the curriculum should the learners learn in this phenomenon?</a:t>
            </a:r>
            <a:endParaRPr sz="1000" b="1">
              <a:solidFill>
                <a:srgbClr val="0072C6"/>
              </a:solidFill>
            </a:endParaRPr>
          </a:p>
          <a:p>
            <a:pPr marL="0" lvl="0" indent="0" algn="l" rtl="0">
              <a:lnSpc>
                <a:spcPct val="100000"/>
              </a:lnSpc>
              <a:spcBef>
                <a:spcPts val="0"/>
              </a:spcBef>
              <a:spcAft>
                <a:spcPts val="0"/>
              </a:spcAft>
              <a:buClr>
                <a:schemeClr val="dk1"/>
              </a:buClr>
              <a:buSzPts val="1400"/>
              <a:buFont typeface="Arial"/>
              <a:buNone/>
            </a:pPr>
            <a:endParaRPr sz="1000" b="1">
              <a:solidFill>
                <a:srgbClr val="0072C6"/>
              </a:solidFill>
            </a:endParaRPr>
          </a:p>
          <a:p>
            <a:pPr marL="0" lvl="0" indent="0" algn="l" rtl="0">
              <a:spcBef>
                <a:spcPts val="0"/>
              </a:spcBef>
              <a:spcAft>
                <a:spcPts val="0"/>
              </a:spcAft>
              <a:buNone/>
            </a:pPr>
            <a:endParaRPr sz="1800"/>
          </a:p>
        </p:txBody>
      </p:sp>
      <p:pic>
        <p:nvPicPr>
          <p:cNvPr id="148" name="Google Shape;148;p18"/>
          <p:cNvPicPr preferRelativeResize="0"/>
          <p:nvPr/>
        </p:nvPicPr>
        <p:blipFill>
          <a:blip r:embed="rId4">
            <a:alphaModFix/>
          </a:blip>
          <a:stretch>
            <a:fillRect/>
          </a:stretch>
        </p:blipFill>
        <p:spPr>
          <a:xfrm rot="-733884">
            <a:off x="665107" y="2511725"/>
            <a:ext cx="721424" cy="864525"/>
          </a:xfrm>
          <a:prstGeom prst="rect">
            <a:avLst/>
          </a:prstGeom>
          <a:noFill/>
          <a:ln>
            <a:noFill/>
          </a:ln>
        </p:spPr>
      </p:pic>
      <p:pic>
        <p:nvPicPr>
          <p:cNvPr id="149" name="Google Shape;149;p18"/>
          <p:cNvPicPr preferRelativeResize="0"/>
          <p:nvPr/>
        </p:nvPicPr>
        <p:blipFill>
          <a:blip r:embed="rId4">
            <a:alphaModFix/>
          </a:blip>
          <a:stretch>
            <a:fillRect/>
          </a:stretch>
        </p:blipFill>
        <p:spPr>
          <a:xfrm rot="1029752">
            <a:off x="1106485" y="1821508"/>
            <a:ext cx="931847" cy="1116715"/>
          </a:xfrm>
          <a:prstGeom prst="rect">
            <a:avLst/>
          </a:prstGeom>
          <a:noFill/>
          <a:ln>
            <a:noFill/>
          </a:ln>
        </p:spPr>
      </p:pic>
      <p:sp>
        <p:nvSpPr>
          <p:cNvPr id="150" name="Google Shape;150;p18"/>
          <p:cNvSpPr/>
          <p:nvPr/>
        </p:nvSpPr>
        <p:spPr>
          <a:xfrm>
            <a:off x="3002097" y="1349696"/>
            <a:ext cx="2443500" cy="21579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51" name="Google Shape;151;p18"/>
          <p:cNvSpPr txBox="1"/>
          <p:nvPr/>
        </p:nvSpPr>
        <p:spPr>
          <a:xfrm>
            <a:off x="3232564" y="1508105"/>
            <a:ext cx="1982700" cy="10368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do you take into account the prior knowledge of the learners?</a:t>
            </a:r>
            <a:endParaRPr sz="1000" b="1">
              <a:solidFill>
                <a:srgbClr val="0072C6"/>
              </a:solidFill>
            </a:endParaRPr>
          </a:p>
          <a:p>
            <a:pPr marL="0" lvl="0" indent="0" algn="l" rtl="0">
              <a:lnSpc>
                <a:spcPct val="100000"/>
              </a:lnSpc>
              <a:spcBef>
                <a:spcPts val="0"/>
              </a:spcBef>
              <a:spcAft>
                <a:spcPts val="0"/>
              </a:spcAft>
              <a:buNone/>
            </a:pPr>
            <a:endParaRPr sz="1000" b="1">
              <a:solidFill>
                <a:srgbClr val="0072C6"/>
              </a:solidFill>
            </a:endParaRPr>
          </a:p>
          <a:p>
            <a:pPr marL="0" lvl="0" indent="0" algn="l" rtl="0">
              <a:spcBef>
                <a:spcPts val="0"/>
              </a:spcBef>
              <a:spcAft>
                <a:spcPts val="0"/>
              </a:spcAft>
              <a:buNone/>
            </a:pPr>
            <a:endParaRPr sz="1800"/>
          </a:p>
        </p:txBody>
      </p:sp>
      <p:sp>
        <p:nvSpPr>
          <p:cNvPr id="152" name="Google Shape;152;p18"/>
          <p:cNvSpPr/>
          <p:nvPr/>
        </p:nvSpPr>
        <p:spPr>
          <a:xfrm>
            <a:off x="2985259" y="3654220"/>
            <a:ext cx="2443500" cy="35928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53" name="Google Shape;153;p18"/>
          <p:cNvSpPr txBox="1"/>
          <p:nvPr/>
        </p:nvSpPr>
        <p:spPr>
          <a:xfrm>
            <a:off x="3178894" y="3918199"/>
            <a:ext cx="2056200" cy="10023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can the learners guide their own learning process? How is the inquiry-based approach implemented in the process?</a:t>
            </a:r>
            <a:endParaRPr sz="1000" b="1">
              <a:solidFill>
                <a:srgbClr val="0072C6"/>
              </a:solidFill>
            </a:endParaRPr>
          </a:p>
          <a:p>
            <a:pPr marL="0" lvl="0" indent="0" algn="l" rtl="0">
              <a:lnSpc>
                <a:spcPct val="100000"/>
              </a:lnSpc>
              <a:spcBef>
                <a:spcPts val="600"/>
              </a:spcBef>
              <a:spcAft>
                <a:spcPts val="0"/>
              </a:spcAft>
              <a:buClr>
                <a:schemeClr val="dk1"/>
              </a:buClr>
              <a:buSzPts val="1400"/>
              <a:buFont typeface="Arial"/>
              <a:buNone/>
            </a:pPr>
            <a:endParaRPr sz="1000" b="1">
              <a:solidFill>
                <a:srgbClr val="0072C6"/>
              </a:solidFill>
            </a:endParaRPr>
          </a:p>
          <a:p>
            <a:pPr marL="0" lvl="0" indent="0" algn="l" rtl="0">
              <a:spcBef>
                <a:spcPts val="600"/>
              </a:spcBef>
              <a:spcAft>
                <a:spcPts val="0"/>
              </a:spcAft>
              <a:buNone/>
            </a:pPr>
            <a:endParaRPr sz="1800"/>
          </a:p>
        </p:txBody>
      </p:sp>
      <p:pic>
        <p:nvPicPr>
          <p:cNvPr id="154" name="Google Shape;154;p18"/>
          <p:cNvPicPr preferRelativeResize="0"/>
          <p:nvPr/>
        </p:nvPicPr>
        <p:blipFill>
          <a:blip r:embed="rId4">
            <a:alphaModFix/>
          </a:blip>
          <a:stretch>
            <a:fillRect/>
          </a:stretch>
        </p:blipFill>
        <p:spPr>
          <a:xfrm rot="-855784">
            <a:off x="1862233" y="2631196"/>
            <a:ext cx="484370" cy="580456"/>
          </a:xfrm>
          <a:prstGeom prst="rect">
            <a:avLst/>
          </a:prstGeom>
          <a:noFill/>
          <a:ln>
            <a:noFill/>
          </a:ln>
        </p:spPr>
      </p:pic>
      <p:sp>
        <p:nvSpPr>
          <p:cNvPr id="155" name="Google Shape;155;p18"/>
          <p:cNvSpPr txBox="1"/>
          <p:nvPr/>
        </p:nvSpPr>
        <p:spPr>
          <a:xfrm>
            <a:off x="553175" y="4455433"/>
            <a:ext cx="1926900" cy="2053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sp>
        <p:nvSpPr>
          <p:cNvPr id="156" name="Google Shape;156;p18"/>
          <p:cNvSpPr txBox="1"/>
          <p:nvPr/>
        </p:nvSpPr>
        <p:spPr>
          <a:xfrm>
            <a:off x="3232575" y="2085399"/>
            <a:ext cx="2056200" cy="1253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sp>
        <p:nvSpPr>
          <p:cNvPr id="157" name="Google Shape;157;p18"/>
          <p:cNvSpPr txBox="1"/>
          <p:nvPr/>
        </p:nvSpPr>
        <p:spPr>
          <a:xfrm>
            <a:off x="3178900" y="4779226"/>
            <a:ext cx="2056200" cy="11505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sp>
        <p:nvSpPr>
          <p:cNvPr id="158" name="Google Shape;158;p18"/>
          <p:cNvSpPr/>
          <p:nvPr/>
        </p:nvSpPr>
        <p:spPr>
          <a:xfrm>
            <a:off x="5744085" y="731858"/>
            <a:ext cx="2242500" cy="31011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59" name="Google Shape;159;p18"/>
          <p:cNvSpPr txBox="1"/>
          <p:nvPr/>
        </p:nvSpPr>
        <p:spPr>
          <a:xfrm>
            <a:off x="5963269" y="931937"/>
            <a:ext cx="1926900" cy="8571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do the learners know what is expected of them?</a:t>
            </a:r>
            <a:endParaRPr sz="1000" b="1">
              <a:solidFill>
                <a:srgbClr val="0072C6"/>
              </a:solidFill>
            </a:endParaRPr>
          </a:p>
          <a:p>
            <a:pPr marL="0" lvl="0" indent="0" algn="l" rtl="0">
              <a:lnSpc>
                <a:spcPct val="100000"/>
              </a:lnSpc>
              <a:spcBef>
                <a:spcPts val="0"/>
              </a:spcBef>
              <a:spcAft>
                <a:spcPts val="0"/>
              </a:spcAft>
              <a:buClr>
                <a:schemeClr val="dk1"/>
              </a:buClr>
              <a:buSzPts val="1400"/>
              <a:buFont typeface="Arial"/>
              <a:buNone/>
            </a:pPr>
            <a:endParaRPr sz="1000" b="1">
              <a:solidFill>
                <a:srgbClr val="0072C6"/>
              </a:solidFill>
            </a:endParaRPr>
          </a:p>
          <a:p>
            <a:pPr marL="0" lvl="0" indent="0" algn="l" rtl="0">
              <a:spcBef>
                <a:spcPts val="0"/>
              </a:spcBef>
              <a:spcAft>
                <a:spcPts val="0"/>
              </a:spcAft>
              <a:buNone/>
            </a:pPr>
            <a:endParaRPr sz="1800"/>
          </a:p>
        </p:txBody>
      </p:sp>
      <p:sp>
        <p:nvSpPr>
          <p:cNvPr id="160" name="Google Shape;160;p18"/>
          <p:cNvSpPr/>
          <p:nvPr/>
        </p:nvSpPr>
        <p:spPr>
          <a:xfrm>
            <a:off x="5744085" y="4145837"/>
            <a:ext cx="2242500" cy="31011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61" name="Google Shape;161;p18"/>
          <p:cNvSpPr txBox="1"/>
          <p:nvPr/>
        </p:nvSpPr>
        <p:spPr>
          <a:xfrm>
            <a:off x="5934066" y="4438950"/>
            <a:ext cx="1926900" cy="6150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do the learners set goals, plan their learning process and assess their work in the process?</a:t>
            </a:r>
            <a:endParaRPr sz="1000" b="1">
              <a:solidFill>
                <a:srgbClr val="0072C6"/>
              </a:solidFill>
            </a:endParaRPr>
          </a:p>
          <a:p>
            <a:pPr marL="0" lvl="0" indent="0" algn="l" rtl="0">
              <a:lnSpc>
                <a:spcPct val="100000"/>
              </a:lnSpc>
              <a:spcBef>
                <a:spcPts val="0"/>
              </a:spcBef>
              <a:spcAft>
                <a:spcPts val="0"/>
              </a:spcAft>
              <a:buNone/>
            </a:pPr>
            <a:endParaRPr sz="1000" b="1">
              <a:solidFill>
                <a:srgbClr val="0072C6"/>
              </a:solidFill>
            </a:endParaRPr>
          </a:p>
          <a:p>
            <a:pPr marL="0" lvl="0" indent="0" algn="l" rtl="0">
              <a:lnSpc>
                <a:spcPct val="100000"/>
              </a:lnSpc>
              <a:spcBef>
                <a:spcPts val="0"/>
              </a:spcBef>
              <a:spcAft>
                <a:spcPts val="0"/>
              </a:spcAft>
              <a:buNone/>
            </a:pPr>
            <a:endParaRPr sz="1100" b="1">
              <a:solidFill>
                <a:srgbClr val="0072C6"/>
              </a:solidFill>
            </a:endParaRPr>
          </a:p>
          <a:p>
            <a:pPr marL="0" lvl="0" indent="0" algn="l" rtl="0">
              <a:spcBef>
                <a:spcPts val="0"/>
              </a:spcBef>
              <a:spcAft>
                <a:spcPts val="0"/>
              </a:spcAft>
              <a:buNone/>
            </a:pPr>
            <a:endParaRPr sz="1800"/>
          </a:p>
        </p:txBody>
      </p:sp>
      <p:sp>
        <p:nvSpPr>
          <p:cNvPr id="162" name="Google Shape;162;p18"/>
          <p:cNvSpPr txBox="1"/>
          <p:nvPr/>
        </p:nvSpPr>
        <p:spPr>
          <a:xfrm>
            <a:off x="5963275" y="1404075"/>
            <a:ext cx="1897800" cy="17973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sp>
        <p:nvSpPr>
          <p:cNvPr id="163" name="Google Shape;163;p18"/>
          <p:cNvSpPr txBox="1"/>
          <p:nvPr/>
        </p:nvSpPr>
        <p:spPr>
          <a:xfrm>
            <a:off x="5934075" y="5206475"/>
            <a:ext cx="1826100" cy="18333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sp>
        <p:nvSpPr>
          <p:cNvPr id="164" name="Google Shape;164;p18"/>
          <p:cNvSpPr/>
          <p:nvPr/>
        </p:nvSpPr>
        <p:spPr>
          <a:xfrm>
            <a:off x="8233536" y="3057953"/>
            <a:ext cx="2242500" cy="37101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65" name="Google Shape;165;p18"/>
          <p:cNvSpPr txBox="1"/>
          <p:nvPr/>
        </p:nvSpPr>
        <p:spPr>
          <a:xfrm>
            <a:off x="8366175" y="3395600"/>
            <a:ext cx="1983900" cy="14220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How do the learners know</a:t>
            </a:r>
            <a:endParaRPr sz="1000" b="1">
              <a:solidFill>
                <a:srgbClr val="0072C6"/>
              </a:solidFill>
            </a:endParaRPr>
          </a:p>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what is assessed? How will</a:t>
            </a:r>
            <a:endParaRPr sz="1000" b="1">
              <a:solidFill>
                <a:srgbClr val="0072C6"/>
              </a:solidFill>
            </a:endParaRPr>
          </a:p>
          <a:p>
            <a:pPr marL="0" lvl="0" indent="0" algn="l" rtl="0">
              <a:lnSpc>
                <a:spcPct val="100000"/>
              </a:lnSpc>
              <a:spcBef>
                <a:spcPts val="0"/>
              </a:spcBef>
              <a:spcAft>
                <a:spcPts val="0"/>
              </a:spcAft>
              <a:buClr>
                <a:schemeClr val="dk1"/>
              </a:buClr>
              <a:buSzPts val="1100"/>
              <a:buFont typeface="Arial"/>
              <a:buNone/>
            </a:pPr>
            <a:r>
              <a:rPr lang="en-GB" sz="1000" b="1">
                <a:solidFill>
                  <a:srgbClr val="0072C6"/>
                </a:solidFill>
              </a:rPr>
              <a:t>the learners receive feedback during the process?</a:t>
            </a:r>
            <a:endParaRPr sz="1000" b="1">
              <a:solidFill>
                <a:srgbClr val="0072C6"/>
              </a:solidFill>
            </a:endParaRPr>
          </a:p>
          <a:p>
            <a:pPr marL="0" lvl="0" indent="0" algn="l" rtl="0">
              <a:lnSpc>
                <a:spcPct val="100000"/>
              </a:lnSpc>
              <a:spcBef>
                <a:spcPts val="0"/>
              </a:spcBef>
              <a:spcAft>
                <a:spcPts val="0"/>
              </a:spcAft>
              <a:buClr>
                <a:schemeClr val="dk1"/>
              </a:buClr>
              <a:buSzPts val="1400"/>
              <a:buFont typeface="Arial"/>
              <a:buNone/>
            </a:pPr>
            <a:endParaRPr sz="1000" b="1">
              <a:solidFill>
                <a:srgbClr val="0072C6"/>
              </a:solidFill>
            </a:endParaRPr>
          </a:p>
          <a:p>
            <a:pPr marL="0" lvl="0" indent="0" algn="l" rtl="0">
              <a:spcBef>
                <a:spcPts val="0"/>
              </a:spcBef>
              <a:spcAft>
                <a:spcPts val="0"/>
              </a:spcAft>
              <a:buNone/>
            </a:pPr>
            <a:endParaRPr sz="1800"/>
          </a:p>
        </p:txBody>
      </p:sp>
      <p:sp>
        <p:nvSpPr>
          <p:cNvPr id="166" name="Google Shape;166;p18"/>
          <p:cNvSpPr txBox="1"/>
          <p:nvPr/>
        </p:nvSpPr>
        <p:spPr>
          <a:xfrm>
            <a:off x="8366175" y="4191977"/>
            <a:ext cx="2016600" cy="1990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Clr>
                <a:schemeClr val="dk1"/>
              </a:buClr>
              <a:buSzPts val="1100"/>
              <a:buFont typeface="Arial"/>
              <a:buNone/>
            </a:pPr>
            <a:r>
              <a:rPr lang="en-GB" sz="1000">
                <a:solidFill>
                  <a:srgbClr val="0072C6"/>
                </a:solidFill>
              </a:rPr>
              <a:t>Write your answer here...</a:t>
            </a:r>
            <a:endParaRPr sz="1000">
              <a:solidFill>
                <a:srgbClr val="0072C6"/>
              </a:solidFill>
            </a:endParaRPr>
          </a:p>
        </p:txBody>
      </p:sp>
      <p:pic>
        <p:nvPicPr>
          <p:cNvPr id="167" name="Google Shape;167;p18"/>
          <p:cNvPicPr preferRelativeResize="0"/>
          <p:nvPr/>
        </p:nvPicPr>
        <p:blipFill>
          <a:blip r:embed="rId5">
            <a:alphaModFix/>
          </a:blip>
          <a:stretch>
            <a:fillRect/>
          </a:stretch>
        </p:blipFill>
        <p:spPr>
          <a:xfrm rot="-233041">
            <a:off x="8075809" y="1479776"/>
            <a:ext cx="2573967" cy="1662797"/>
          </a:xfrm>
          <a:prstGeom prst="rect">
            <a:avLst/>
          </a:prstGeom>
          <a:noFill/>
          <a:ln>
            <a:noFill/>
          </a:ln>
        </p:spPr>
      </p:pic>
      <p:pic>
        <p:nvPicPr>
          <p:cNvPr id="168" name="Google Shape;168;p18"/>
          <p:cNvPicPr preferRelativeResize="0"/>
          <p:nvPr/>
        </p:nvPicPr>
        <p:blipFill>
          <a:blip r:embed="rId6">
            <a:alphaModFix/>
          </a:blip>
          <a:stretch>
            <a:fillRect/>
          </a:stretch>
        </p:blipFill>
        <p:spPr>
          <a:xfrm rot="-654276">
            <a:off x="3236099" y="5983438"/>
            <a:ext cx="1853301" cy="135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Shape 172"/>
        <p:cNvGrpSpPr/>
        <p:nvPr/>
      </p:nvGrpSpPr>
      <p:grpSpPr>
        <a:xfrm>
          <a:off x="0" y="0"/>
          <a:ext cx="0" cy="0"/>
          <a:chOff x="0" y="0"/>
          <a:chExt cx="0" cy="0"/>
        </a:xfrm>
      </p:grpSpPr>
      <p:sp>
        <p:nvSpPr>
          <p:cNvPr id="173" name="Google Shape;173;p19"/>
          <p:cNvSpPr/>
          <p:nvPr/>
        </p:nvSpPr>
        <p:spPr>
          <a:xfrm>
            <a:off x="6412750" y="4671800"/>
            <a:ext cx="3389400" cy="22755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74" name="Google Shape;174;p19"/>
          <p:cNvSpPr txBox="1"/>
          <p:nvPr/>
        </p:nvSpPr>
        <p:spPr>
          <a:xfrm>
            <a:off x="6621849" y="4761325"/>
            <a:ext cx="3005100" cy="17460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1500"/>
              </a:spcBef>
              <a:spcAft>
                <a:spcPts val="0"/>
              </a:spcAft>
              <a:buClr>
                <a:schemeClr val="dk1"/>
              </a:buClr>
              <a:buSzPts val="1100"/>
              <a:buFont typeface="Arial"/>
              <a:buNone/>
            </a:pPr>
            <a:r>
              <a:rPr lang="en-GB" sz="1100" b="1">
                <a:solidFill>
                  <a:srgbClr val="0072C6"/>
                </a:solidFill>
              </a:rPr>
              <a:t>After the transdisciplinary planning, go through you subject-specific learning objectives in the national curriculum. Which contents and skills does the phenomenon cover, how will you assess the achievement of the learning objectives, and how will you make sure everyone is active in the learning process.</a:t>
            </a:r>
            <a:endParaRPr sz="1100" b="1">
              <a:solidFill>
                <a:srgbClr val="0072C6"/>
              </a:solidFill>
            </a:endParaRPr>
          </a:p>
          <a:p>
            <a:pPr marL="0" lvl="0" indent="0" algn="l" rtl="0">
              <a:lnSpc>
                <a:spcPct val="100000"/>
              </a:lnSpc>
              <a:spcBef>
                <a:spcPts val="2500"/>
              </a:spcBef>
              <a:spcAft>
                <a:spcPts val="0"/>
              </a:spcAft>
              <a:buNone/>
            </a:pPr>
            <a:endParaRPr sz="1100" b="1">
              <a:solidFill>
                <a:srgbClr val="0072C6"/>
              </a:solidFill>
            </a:endParaRPr>
          </a:p>
          <a:p>
            <a:pPr marL="0" lvl="0" indent="0" algn="l" rtl="0">
              <a:spcBef>
                <a:spcPts val="2500"/>
              </a:spcBef>
              <a:spcAft>
                <a:spcPts val="0"/>
              </a:spcAft>
              <a:buNone/>
            </a:pPr>
            <a:endParaRPr sz="1800"/>
          </a:p>
        </p:txBody>
      </p:sp>
      <p:sp>
        <p:nvSpPr>
          <p:cNvPr id="175" name="Google Shape;175;p19"/>
          <p:cNvSpPr txBox="1"/>
          <p:nvPr/>
        </p:nvSpPr>
        <p:spPr>
          <a:xfrm>
            <a:off x="400073" y="429039"/>
            <a:ext cx="9891900" cy="1150500"/>
          </a:xfrm>
          <a:prstGeom prst="rect">
            <a:avLst/>
          </a:prstGeom>
          <a:noFill/>
          <a:ln>
            <a:noFill/>
          </a:ln>
        </p:spPr>
        <p:txBody>
          <a:bodyPr spcFirstLastPara="1" wrap="square" lIns="116050" tIns="116050" rIns="116050" bIns="11605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3000" b="1">
                <a:solidFill>
                  <a:schemeClr val="lt1"/>
                </a:solidFill>
              </a:rPr>
              <a:t>Guidelines for transdisciplinary</a:t>
            </a:r>
            <a:endParaRPr sz="3000" b="1">
              <a:solidFill>
                <a:schemeClr val="lt1"/>
              </a:solidFill>
            </a:endParaRPr>
          </a:p>
          <a:p>
            <a:pPr marL="0" lvl="0" indent="0" algn="l" rtl="0">
              <a:lnSpc>
                <a:spcPct val="115000"/>
              </a:lnSpc>
              <a:spcBef>
                <a:spcPts val="0"/>
              </a:spcBef>
              <a:spcAft>
                <a:spcPts val="0"/>
              </a:spcAft>
              <a:buClr>
                <a:schemeClr val="dk1"/>
              </a:buClr>
              <a:buSzPts val="1100"/>
              <a:buFont typeface="Arial"/>
              <a:buNone/>
            </a:pPr>
            <a:r>
              <a:rPr lang="en-GB" sz="3000" b="1">
                <a:solidFill>
                  <a:schemeClr val="lt1"/>
                </a:solidFill>
              </a:rPr>
              <a:t>planning</a:t>
            </a:r>
            <a:endParaRPr sz="3000" b="1">
              <a:solidFill>
                <a:schemeClr val="lt1"/>
              </a:solidFill>
            </a:endParaRPr>
          </a:p>
          <a:p>
            <a:pPr marL="0" lvl="0" indent="0" algn="l" rtl="0">
              <a:lnSpc>
                <a:spcPct val="115000"/>
              </a:lnSpc>
              <a:spcBef>
                <a:spcPts val="0"/>
              </a:spcBef>
              <a:spcAft>
                <a:spcPts val="0"/>
              </a:spcAft>
              <a:buClr>
                <a:schemeClr val="dk1"/>
              </a:buClr>
              <a:buSzPts val="1400"/>
              <a:buFont typeface="Arial"/>
              <a:buNone/>
            </a:pPr>
            <a:endParaRPr sz="3000" b="1">
              <a:solidFill>
                <a:schemeClr val="lt1"/>
              </a:solidFill>
            </a:endParaRPr>
          </a:p>
          <a:p>
            <a:pPr marL="0" lvl="0" indent="0" algn="l" rtl="0">
              <a:spcBef>
                <a:spcPts val="0"/>
              </a:spcBef>
              <a:spcAft>
                <a:spcPts val="0"/>
              </a:spcAft>
              <a:buNone/>
            </a:pPr>
            <a:endParaRPr sz="3800" b="1">
              <a:solidFill>
                <a:srgbClr val="FFFFFF"/>
              </a:solidFill>
            </a:endParaRPr>
          </a:p>
        </p:txBody>
      </p:sp>
      <p:sp>
        <p:nvSpPr>
          <p:cNvPr id="176" name="Google Shape;176;p19"/>
          <p:cNvSpPr/>
          <p:nvPr/>
        </p:nvSpPr>
        <p:spPr>
          <a:xfrm>
            <a:off x="1030925" y="2349751"/>
            <a:ext cx="2051400" cy="17460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77" name="Google Shape;177;p19"/>
          <p:cNvSpPr txBox="1"/>
          <p:nvPr/>
        </p:nvSpPr>
        <p:spPr>
          <a:xfrm>
            <a:off x="1164146" y="2441061"/>
            <a:ext cx="1855800" cy="15549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1500"/>
              </a:spcBef>
              <a:spcAft>
                <a:spcPts val="0"/>
              </a:spcAft>
              <a:buClr>
                <a:schemeClr val="dk1"/>
              </a:buClr>
              <a:buSzPts val="1100"/>
              <a:buFont typeface="Arial"/>
              <a:buNone/>
            </a:pPr>
            <a:r>
              <a:rPr lang="en-GB" sz="1100" b="1">
                <a:solidFill>
                  <a:srgbClr val="0072C6"/>
                </a:solidFill>
              </a:rPr>
              <a:t>Study the curriculum and based on the subject objectives, find a common phenomenon for several subjects.</a:t>
            </a:r>
            <a:endParaRPr sz="1100" b="1">
              <a:solidFill>
                <a:srgbClr val="0072C6"/>
              </a:solidFill>
            </a:endParaRPr>
          </a:p>
          <a:p>
            <a:pPr marL="0" lvl="0" indent="0" algn="l" rtl="0">
              <a:lnSpc>
                <a:spcPct val="100000"/>
              </a:lnSpc>
              <a:spcBef>
                <a:spcPts val="2500"/>
              </a:spcBef>
              <a:spcAft>
                <a:spcPts val="2500"/>
              </a:spcAft>
              <a:buNone/>
            </a:pPr>
            <a:endParaRPr sz="1100" b="1">
              <a:solidFill>
                <a:srgbClr val="0072C6"/>
              </a:solidFill>
            </a:endParaRPr>
          </a:p>
        </p:txBody>
      </p:sp>
      <p:sp>
        <p:nvSpPr>
          <p:cNvPr id="178" name="Google Shape;178;p19"/>
          <p:cNvSpPr/>
          <p:nvPr/>
        </p:nvSpPr>
        <p:spPr>
          <a:xfrm>
            <a:off x="839434" y="1938741"/>
            <a:ext cx="588900" cy="688800"/>
          </a:xfrm>
          <a:prstGeom prst="roundRect">
            <a:avLst>
              <a:gd name="adj" fmla="val 16667"/>
            </a:avLst>
          </a:prstGeom>
          <a:solidFill>
            <a:srgbClr val="F5A3C7"/>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79" name="Google Shape;179;p19"/>
          <p:cNvSpPr txBox="1"/>
          <p:nvPr/>
        </p:nvSpPr>
        <p:spPr>
          <a:xfrm>
            <a:off x="874016" y="1910006"/>
            <a:ext cx="501300" cy="6888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r>
              <a:rPr lang="en-GB" sz="3000">
                <a:solidFill>
                  <a:schemeClr val="lt1"/>
                </a:solidFill>
              </a:rPr>
              <a:t>1</a:t>
            </a:r>
            <a:endParaRPr sz="3000">
              <a:solidFill>
                <a:schemeClr val="lt1"/>
              </a:solidFill>
            </a:endParaRPr>
          </a:p>
        </p:txBody>
      </p:sp>
      <p:sp>
        <p:nvSpPr>
          <p:cNvPr id="180" name="Google Shape;180;p19"/>
          <p:cNvSpPr/>
          <p:nvPr/>
        </p:nvSpPr>
        <p:spPr>
          <a:xfrm>
            <a:off x="3552100" y="2349751"/>
            <a:ext cx="2341500" cy="17460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81" name="Google Shape;181;p19"/>
          <p:cNvSpPr txBox="1"/>
          <p:nvPr/>
        </p:nvSpPr>
        <p:spPr>
          <a:xfrm>
            <a:off x="3685314" y="2441061"/>
            <a:ext cx="2096400" cy="15549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1500"/>
              </a:spcBef>
              <a:spcAft>
                <a:spcPts val="0"/>
              </a:spcAft>
              <a:buClr>
                <a:schemeClr val="dk1"/>
              </a:buClr>
              <a:buSzPts val="1100"/>
              <a:buFont typeface="Arial"/>
              <a:buNone/>
            </a:pPr>
            <a:r>
              <a:rPr lang="en-GB" sz="1100" b="1">
                <a:solidFill>
                  <a:srgbClr val="0072C6"/>
                </a:solidFill>
              </a:rPr>
              <a:t>Set a common main goal for the phenomenon on the basis of the curriculum. </a:t>
            </a:r>
            <a:r>
              <a:rPr lang="en-GB" sz="1000">
                <a:solidFill>
                  <a:srgbClr val="0072C6"/>
                </a:solidFill>
              </a:rPr>
              <a:t>What do you want the learner to learn.</a:t>
            </a:r>
            <a:endParaRPr sz="1000">
              <a:solidFill>
                <a:srgbClr val="0072C6"/>
              </a:solidFill>
            </a:endParaRPr>
          </a:p>
          <a:p>
            <a:pPr marL="0" lvl="0" indent="0" algn="l" rtl="0">
              <a:lnSpc>
                <a:spcPct val="100000"/>
              </a:lnSpc>
              <a:spcBef>
                <a:spcPts val="2500"/>
              </a:spcBef>
              <a:spcAft>
                <a:spcPts val="2500"/>
              </a:spcAft>
              <a:buNone/>
            </a:pPr>
            <a:r>
              <a:rPr lang="en-GB" sz="1000">
                <a:solidFill>
                  <a:schemeClr val="lt1"/>
                </a:solidFill>
              </a:rPr>
              <a:t/>
            </a:r>
            <a:br>
              <a:rPr lang="en-GB" sz="1000">
                <a:solidFill>
                  <a:schemeClr val="lt1"/>
                </a:solidFill>
              </a:rPr>
            </a:br>
            <a:endParaRPr sz="1000" b="1">
              <a:solidFill>
                <a:srgbClr val="0072C6"/>
              </a:solidFill>
            </a:endParaRPr>
          </a:p>
        </p:txBody>
      </p:sp>
      <p:sp>
        <p:nvSpPr>
          <p:cNvPr id="182" name="Google Shape;182;p19"/>
          <p:cNvSpPr/>
          <p:nvPr/>
        </p:nvSpPr>
        <p:spPr>
          <a:xfrm>
            <a:off x="3360602" y="1938741"/>
            <a:ext cx="588900" cy="688800"/>
          </a:xfrm>
          <a:prstGeom prst="roundRect">
            <a:avLst>
              <a:gd name="adj" fmla="val 16667"/>
            </a:avLst>
          </a:prstGeom>
          <a:solidFill>
            <a:srgbClr val="F5A3C7"/>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83" name="Google Shape;183;p19"/>
          <p:cNvSpPr txBox="1"/>
          <p:nvPr/>
        </p:nvSpPr>
        <p:spPr>
          <a:xfrm>
            <a:off x="3395184" y="1879508"/>
            <a:ext cx="501300" cy="7479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r>
              <a:rPr lang="en-GB" sz="3000">
                <a:solidFill>
                  <a:schemeClr val="lt1"/>
                </a:solidFill>
              </a:rPr>
              <a:t>2</a:t>
            </a:r>
            <a:endParaRPr sz="3000">
              <a:solidFill>
                <a:schemeClr val="lt1"/>
              </a:solidFill>
            </a:endParaRPr>
          </a:p>
        </p:txBody>
      </p:sp>
      <p:sp>
        <p:nvSpPr>
          <p:cNvPr id="184" name="Google Shape;184;p19"/>
          <p:cNvSpPr/>
          <p:nvPr/>
        </p:nvSpPr>
        <p:spPr>
          <a:xfrm>
            <a:off x="6412750" y="2349748"/>
            <a:ext cx="3191100" cy="13029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85" name="Google Shape;185;p19"/>
          <p:cNvSpPr txBox="1"/>
          <p:nvPr/>
        </p:nvSpPr>
        <p:spPr>
          <a:xfrm>
            <a:off x="6545956" y="2433675"/>
            <a:ext cx="3057900" cy="15549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1500"/>
              </a:spcBef>
              <a:spcAft>
                <a:spcPts val="0"/>
              </a:spcAft>
              <a:buClr>
                <a:schemeClr val="dk1"/>
              </a:buClr>
              <a:buSzPts val="1100"/>
              <a:buFont typeface="Arial"/>
              <a:buNone/>
            </a:pPr>
            <a:r>
              <a:rPr lang="en-GB" sz="1100" b="1">
                <a:solidFill>
                  <a:srgbClr val="0072C6"/>
                </a:solidFill>
              </a:rPr>
              <a:t>Think how you want to end the transdisciplinary process. </a:t>
            </a:r>
            <a:r>
              <a:rPr lang="en-GB" sz="1000">
                <a:solidFill>
                  <a:srgbClr val="0072C6"/>
                </a:solidFill>
              </a:rPr>
              <a:t>How will the students share what they have learned?</a:t>
            </a:r>
            <a:endParaRPr sz="1000">
              <a:solidFill>
                <a:srgbClr val="0072C6"/>
              </a:solidFill>
            </a:endParaRPr>
          </a:p>
          <a:p>
            <a:pPr marL="0" lvl="0" indent="0" algn="l" rtl="0">
              <a:lnSpc>
                <a:spcPct val="100000"/>
              </a:lnSpc>
              <a:spcBef>
                <a:spcPts val="2500"/>
              </a:spcBef>
              <a:spcAft>
                <a:spcPts val="2500"/>
              </a:spcAft>
              <a:buNone/>
            </a:pPr>
            <a:endParaRPr sz="1100" b="1">
              <a:solidFill>
                <a:srgbClr val="0072C6"/>
              </a:solidFill>
            </a:endParaRPr>
          </a:p>
        </p:txBody>
      </p:sp>
      <p:sp>
        <p:nvSpPr>
          <p:cNvPr id="186" name="Google Shape;186;p19"/>
          <p:cNvSpPr/>
          <p:nvPr/>
        </p:nvSpPr>
        <p:spPr>
          <a:xfrm>
            <a:off x="6221244" y="1938741"/>
            <a:ext cx="588900" cy="688800"/>
          </a:xfrm>
          <a:prstGeom prst="roundRect">
            <a:avLst>
              <a:gd name="adj" fmla="val 16667"/>
            </a:avLst>
          </a:prstGeom>
          <a:solidFill>
            <a:srgbClr val="F5A3C7"/>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87" name="Google Shape;187;p19"/>
          <p:cNvSpPr txBox="1"/>
          <p:nvPr/>
        </p:nvSpPr>
        <p:spPr>
          <a:xfrm>
            <a:off x="6255826" y="1879508"/>
            <a:ext cx="501300" cy="7479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r>
              <a:rPr lang="en-GB" sz="3000">
                <a:solidFill>
                  <a:schemeClr val="lt1"/>
                </a:solidFill>
              </a:rPr>
              <a:t>3</a:t>
            </a:r>
            <a:endParaRPr sz="3000">
              <a:solidFill>
                <a:schemeClr val="lt1"/>
              </a:solidFill>
            </a:endParaRPr>
          </a:p>
        </p:txBody>
      </p:sp>
      <p:sp>
        <p:nvSpPr>
          <p:cNvPr id="188" name="Google Shape;188;p19"/>
          <p:cNvSpPr/>
          <p:nvPr/>
        </p:nvSpPr>
        <p:spPr>
          <a:xfrm>
            <a:off x="1030925" y="4671800"/>
            <a:ext cx="4942800" cy="1948200"/>
          </a:xfrm>
          <a:prstGeom prst="roundRect">
            <a:avLst>
              <a:gd name="adj" fmla="val 16667"/>
            </a:avLst>
          </a:prstGeom>
          <a:solidFill>
            <a:schemeClr val="lt1"/>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89" name="Google Shape;189;p19"/>
          <p:cNvSpPr txBox="1"/>
          <p:nvPr/>
        </p:nvSpPr>
        <p:spPr>
          <a:xfrm>
            <a:off x="1164150" y="4831950"/>
            <a:ext cx="4679100" cy="1475400"/>
          </a:xfrm>
          <a:prstGeom prst="rect">
            <a:avLst/>
          </a:prstGeom>
          <a:noFill/>
          <a:ln>
            <a:noFill/>
          </a:ln>
        </p:spPr>
        <p:txBody>
          <a:bodyPr spcFirstLastPara="1" wrap="square" lIns="116050" tIns="116050" rIns="116050" bIns="116050" anchor="t" anchorCtr="0">
            <a:noAutofit/>
          </a:bodyPr>
          <a:lstStyle/>
          <a:p>
            <a:pPr marL="0" lvl="0" indent="0" algn="l" rtl="0">
              <a:lnSpc>
                <a:spcPct val="100000"/>
              </a:lnSpc>
              <a:spcBef>
                <a:spcPts val="1500"/>
              </a:spcBef>
              <a:spcAft>
                <a:spcPts val="0"/>
              </a:spcAft>
              <a:buClr>
                <a:schemeClr val="dk1"/>
              </a:buClr>
              <a:buSzPts val="1100"/>
              <a:buFont typeface="Arial"/>
              <a:buNone/>
            </a:pPr>
            <a:r>
              <a:rPr lang="en-GB" sz="1100" b="1">
                <a:solidFill>
                  <a:srgbClr val="0072C6"/>
                </a:solidFill>
              </a:rPr>
              <a:t>Think how to schedule the process. How will you start the process together? How often will you meet with everyone? How will you end the process? How is the Phenomenon-based Learning process assessed? </a:t>
            </a:r>
            <a:r>
              <a:rPr lang="en-GB" sz="1000">
                <a:solidFill>
                  <a:srgbClr val="0072C6"/>
                </a:solidFill>
              </a:rPr>
              <a:t>Remember to think about matters from the active learner’s perspective (it is the learners who set goals, ponder the questions and search for information, not the teacher).</a:t>
            </a:r>
            <a:endParaRPr sz="1000">
              <a:solidFill>
                <a:srgbClr val="0072C6"/>
              </a:solidFill>
            </a:endParaRPr>
          </a:p>
          <a:p>
            <a:pPr marL="0" lvl="0" indent="0" algn="l" rtl="0">
              <a:lnSpc>
                <a:spcPct val="100000"/>
              </a:lnSpc>
              <a:spcBef>
                <a:spcPts val="2500"/>
              </a:spcBef>
              <a:spcAft>
                <a:spcPts val="2500"/>
              </a:spcAft>
              <a:buNone/>
            </a:pPr>
            <a:endParaRPr sz="1100" b="1">
              <a:solidFill>
                <a:srgbClr val="0072C6"/>
              </a:solidFill>
            </a:endParaRPr>
          </a:p>
        </p:txBody>
      </p:sp>
      <p:sp>
        <p:nvSpPr>
          <p:cNvPr id="190" name="Google Shape;190;p19"/>
          <p:cNvSpPr/>
          <p:nvPr/>
        </p:nvSpPr>
        <p:spPr>
          <a:xfrm>
            <a:off x="839434" y="4260795"/>
            <a:ext cx="588900" cy="688800"/>
          </a:xfrm>
          <a:prstGeom prst="roundRect">
            <a:avLst>
              <a:gd name="adj" fmla="val 16667"/>
            </a:avLst>
          </a:prstGeom>
          <a:solidFill>
            <a:srgbClr val="F5A3C7"/>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91" name="Google Shape;191;p19"/>
          <p:cNvSpPr txBox="1"/>
          <p:nvPr/>
        </p:nvSpPr>
        <p:spPr>
          <a:xfrm>
            <a:off x="874016" y="4201562"/>
            <a:ext cx="501300" cy="7479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r>
              <a:rPr lang="en-GB" sz="3000">
                <a:solidFill>
                  <a:schemeClr val="lt1"/>
                </a:solidFill>
              </a:rPr>
              <a:t>4</a:t>
            </a:r>
            <a:endParaRPr sz="3000">
              <a:solidFill>
                <a:schemeClr val="lt1"/>
              </a:solidFill>
            </a:endParaRPr>
          </a:p>
        </p:txBody>
      </p:sp>
      <p:sp>
        <p:nvSpPr>
          <p:cNvPr id="192" name="Google Shape;192;p19"/>
          <p:cNvSpPr/>
          <p:nvPr/>
        </p:nvSpPr>
        <p:spPr>
          <a:xfrm>
            <a:off x="6221244" y="4260814"/>
            <a:ext cx="588900" cy="688800"/>
          </a:xfrm>
          <a:prstGeom prst="roundRect">
            <a:avLst>
              <a:gd name="adj" fmla="val 16667"/>
            </a:avLst>
          </a:prstGeom>
          <a:solidFill>
            <a:srgbClr val="F5A3C7"/>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93" name="Google Shape;193;p19"/>
          <p:cNvSpPr txBox="1"/>
          <p:nvPr/>
        </p:nvSpPr>
        <p:spPr>
          <a:xfrm>
            <a:off x="6255826" y="4201580"/>
            <a:ext cx="501300" cy="7479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r>
              <a:rPr lang="en-GB" sz="3000">
                <a:solidFill>
                  <a:schemeClr val="lt1"/>
                </a:solidFill>
              </a:rPr>
              <a:t>5</a:t>
            </a:r>
            <a:endParaRPr sz="3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Shape 197"/>
        <p:cNvGrpSpPr/>
        <p:nvPr/>
      </p:nvGrpSpPr>
      <p:grpSpPr>
        <a:xfrm>
          <a:off x="0" y="0"/>
          <a:ext cx="0" cy="0"/>
          <a:chOff x="0" y="0"/>
          <a:chExt cx="0" cy="0"/>
        </a:xfrm>
      </p:grpSpPr>
      <p:pic>
        <p:nvPicPr>
          <p:cNvPr id="198" name="Google Shape;198;p20"/>
          <p:cNvPicPr preferRelativeResize="0"/>
          <p:nvPr/>
        </p:nvPicPr>
        <p:blipFill>
          <a:blip r:embed="rId3">
            <a:alphaModFix/>
          </a:blip>
          <a:stretch>
            <a:fillRect/>
          </a:stretch>
        </p:blipFill>
        <p:spPr>
          <a:xfrm>
            <a:off x="7293469" y="2282085"/>
            <a:ext cx="1521889" cy="706223"/>
          </a:xfrm>
          <a:prstGeom prst="rect">
            <a:avLst/>
          </a:prstGeom>
          <a:noFill/>
          <a:ln>
            <a:noFill/>
          </a:ln>
        </p:spPr>
      </p:pic>
      <p:sp>
        <p:nvSpPr>
          <p:cNvPr id="199" name="Google Shape;199;p20"/>
          <p:cNvSpPr txBox="1"/>
          <p:nvPr/>
        </p:nvSpPr>
        <p:spPr>
          <a:xfrm>
            <a:off x="1352925" y="1785050"/>
            <a:ext cx="4989600" cy="3850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n-GB" sz="1300">
                <a:solidFill>
                  <a:srgbClr val="FFFFFF"/>
                </a:solidFill>
              </a:rPr>
              <a:t>Both assessment tools and planning tools have been developed to support Phenomenon-based Learning. Besides this planning tool you have in hand, there is a planning tool for learners. That tool helps learners to start their phenomenon-based learning process independently and helps them to focus on the essential things. There are also a deck of Phenomenon-based Learning cards for teachers and learners to be used for planning the phenomenon-based learning process. The questions in these cards help the learners to focus on essential aspects of the planning process.</a:t>
            </a:r>
            <a:endParaRPr sz="1300">
              <a:solidFill>
                <a:srgbClr val="FFFFFF"/>
              </a:solidFill>
            </a:endParaRPr>
          </a:p>
          <a:p>
            <a:pPr marL="0" lvl="0" indent="0" algn="l" rtl="0">
              <a:spcBef>
                <a:spcPts val="0"/>
              </a:spcBef>
              <a:spcAft>
                <a:spcPts val="0"/>
              </a:spcAft>
              <a:buClr>
                <a:schemeClr val="dk1"/>
              </a:buClr>
              <a:buSzPts val="1100"/>
              <a:buFont typeface="Arial"/>
              <a:buNone/>
            </a:pPr>
            <a:endParaRPr sz="1300">
              <a:solidFill>
                <a:srgbClr val="FFFFFF"/>
              </a:solidFill>
            </a:endParaRPr>
          </a:p>
          <a:p>
            <a:pPr marL="0" lvl="0" indent="0" algn="l" rtl="0">
              <a:spcBef>
                <a:spcPts val="0"/>
              </a:spcBef>
              <a:spcAft>
                <a:spcPts val="0"/>
              </a:spcAft>
              <a:buClr>
                <a:schemeClr val="dk1"/>
              </a:buClr>
              <a:buSzPts val="1100"/>
              <a:buFont typeface="Arial"/>
              <a:buNone/>
            </a:pPr>
            <a:r>
              <a:rPr lang="en-GB" sz="1300">
                <a:solidFill>
                  <a:srgbClr val="FFFFFF"/>
                </a:solidFill>
              </a:rPr>
              <a:t>Assessment tools have been developed for assessing the phenomenon-based learning process, assessing subject-specific learning objectives and assessing the achievement of the main goal. There are also tools for reflecting transversal skills. All these tools are available at the Helsinki oppii website in Finnish, Swedish or English.</a:t>
            </a: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800">
              <a:solidFill>
                <a:srgbClr val="FFFFFF"/>
              </a:solidFill>
            </a:endParaRPr>
          </a:p>
          <a:p>
            <a:pPr marL="0" lvl="0" indent="0" algn="l" rtl="0">
              <a:spcBef>
                <a:spcPts val="0"/>
              </a:spcBef>
              <a:spcAft>
                <a:spcPts val="0"/>
              </a:spcAft>
              <a:buNone/>
            </a:pPr>
            <a:r>
              <a:rPr lang="en-GB" sz="1500" u="sng">
                <a:solidFill>
                  <a:srgbClr val="F5A3C7"/>
                </a:solidFill>
                <a:hlinkClick r:id="rId4"/>
              </a:rPr>
              <a:t>www.helsinkioppii.fi</a:t>
            </a:r>
            <a:r>
              <a:rPr lang="en-GB" sz="1500">
                <a:solidFill>
                  <a:srgbClr val="F5A3C7"/>
                </a:solidFill>
              </a:rPr>
              <a:t/>
            </a:r>
            <a:br>
              <a:rPr lang="en-GB" sz="1500">
                <a:solidFill>
                  <a:srgbClr val="F5A3C7"/>
                </a:solidFill>
              </a:rPr>
            </a:br>
            <a:r>
              <a:rPr lang="en-GB" sz="1500">
                <a:solidFill>
                  <a:srgbClr val="F5A3C7"/>
                </a:solidFill>
              </a:rPr>
              <a:t>#HelsinkiOppii</a:t>
            </a:r>
            <a:endParaRPr sz="1500">
              <a:solidFill>
                <a:srgbClr val="F5A3C7"/>
              </a:solidFill>
            </a:endParaRPr>
          </a:p>
          <a:p>
            <a:pPr marL="0" lvl="0" indent="0" algn="l" rtl="0">
              <a:spcBef>
                <a:spcPts val="0"/>
              </a:spcBef>
              <a:spcAft>
                <a:spcPts val="0"/>
              </a:spcAft>
              <a:buNone/>
            </a:pPr>
            <a:r>
              <a:rPr lang="en-GB" sz="1500">
                <a:solidFill>
                  <a:srgbClr val="F5A3C7"/>
                </a:solidFill>
              </a:rPr>
              <a:t>#HelsingforsLärSig</a:t>
            </a:r>
            <a:endParaRPr sz="1500">
              <a:solidFill>
                <a:srgbClr val="F5A3C7"/>
              </a:solidFill>
            </a:endParaRPr>
          </a:p>
          <a:p>
            <a:pPr marL="0" lvl="0" indent="0" algn="l" rtl="0">
              <a:spcBef>
                <a:spcPts val="0"/>
              </a:spcBef>
              <a:spcAft>
                <a:spcPts val="0"/>
              </a:spcAft>
              <a:buNone/>
            </a:pPr>
            <a:endParaRPr sz="1800">
              <a:solidFill>
                <a:srgbClr val="FFFFFF"/>
              </a:solidFill>
            </a:endParaRPr>
          </a:p>
        </p:txBody>
      </p:sp>
      <p:pic>
        <p:nvPicPr>
          <p:cNvPr id="200" name="Google Shape;200;p20"/>
          <p:cNvPicPr preferRelativeResize="0"/>
          <p:nvPr/>
        </p:nvPicPr>
        <p:blipFill>
          <a:blip r:embed="rId5">
            <a:alphaModFix/>
          </a:blip>
          <a:stretch>
            <a:fillRect/>
          </a:stretch>
        </p:blipFill>
        <p:spPr>
          <a:xfrm>
            <a:off x="7597876" y="3415892"/>
            <a:ext cx="913075" cy="90033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20" ma:contentTypeDescription="Luo uusi asiakirja." ma:contentTypeScope="" ma:versionID="b8f63399fe31005c07bce88cf5ff336a">
  <xsd:schema xmlns:xsd="http://www.w3.org/2001/XMLSchema" xmlns:xs="http://www.w3.org/2001/XMLSchema" xmlns:p="http://schemas.microsoft.com/office/2006/metadata/properties" xmlns:ns2="4b5fd0cd-a615-46ae-ab86-79584c8b7ad4" targetNamespace="http://schemas.microsoft.com/office/2006/metadata/properties" ma:root="true" ma:fieldsID="5c012adb843766a43c442cd602707d9d" ns2:_="">
    <xsd:import namespace="4b5fd0cd-a615-46ae-ab86-79584c8b7ad4"/>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4b5fd0cd-a615-46ae-ab86-79584c8b7ad4">
      <UserInfo>
        <DisplayName/>
        <AccountId xsi:nil="true"/>
        <AccountType/>
      </UserInfo>
    </Owner>
    <Has_Leaders_Only_SectionGroup xmlns="4b5fd0cd-a615-46ae-ab86-79584c8b7ad4" xsi:nil="true"/>
    <TeamsChannelId xmlns="4b5fd0cd-a615-46ae-ab86-79584c8b7ad4" xsi:nil="true"/>
    <IsNotebookLocked xmlns="4b5fd0cd-a615-46ae-ab86-79584c8b7ad4" xsi:nil="true"/>
    <NotebookType xmlns="4b5fd0cd-a615-46ae-ab86-79584c8b7ad4" xsi:nil="true"/>
    <Math_Settings xmlns="4b5fd0cd-a615-46ae-ab86-79584c8b7ad4" xsi:nil="true"/>
    <FolderType xmlns="4b5fd0cd-a615-46ae-ab86-79584c8b7ad4" xsi:nil="true"/>
    <Distribution_Groups xmlns="4b5fd0cd-a615-46ae-ab86-79584c8b7ad4" xsi:nil="true"/>
    <Self_Registration_Enabled xmlns="4b5fd0cd-a615-46ae-ab86-79584c8b7ad4" xsi:nil="true"/>
    <AppVersion xmlns="4b5fd0cd-a615-46ae-ab86-79584c8b7ad4" xsi:nil="true"/>
    <Is_Collaboration_Space_Locked xmlns="4b5fd0cd-a615-46ae-ab86-79584c8b7ad4" xsi:nil="true"/>
    <LMS_Mappings xmlns="4b5fd0cd-a615-46ae-ab86-79584c8b7ad4" xsi:nil="true"/>
    <Invited_Leaders xmlns="4b5fd0cd-a615-46ae-ab86-79584c8b7ad4" xsi:nil="true"/>
    <CultureName xmlns="4b5fd0cd-a615-46ae-ab86-79584c8b7ad4" xsi:nil="true"/>
    <Leaders xmlns="4b5fd0cd-a615-46ae-ab86-79584c8b7ad4">
      <UserInfo>
        <DisplayName/>
        <AccountId xsi:nil="true"/>
        <AccountType/>
      </UserInfo>
    </Leaders>
    <Templates xmlns="4b5fd0cd-a615-46ae-ab86-79584c8b7ad4" xsi:nil="true"/>
    <Members xmlns="4b5fd0cd-a615-46ae-ab86-79584c8b7ad4">
      <UserInfo>
        <DisplayName/>
        <AccountId xsi:nil="true"/>
        <AccountType/>
      </UserInfo>
    </Members>
    <Member_Groups xmlns="4b5fd0cd-a615-46ae-ab86-79584c8b7ad4">
      <UserInfo>
        <DisplayName/>
        <AccountId xsi:nil="true"/>
        <AccountType/>
      </UserInfo>
    </Member_Groups>
    <DefaultSectionNames xmlns="4b5fd0cd-a615-46ae-ab86-79584c8b7ad4" xsi:nil="true"/>
    <Invited_Members xmlns="4b5fd0cd-a615-46ae-ab86-79584c8b7ad4" xsi:nil="true"/>
  </documentManagement>
</p:properties>
</file>

<file path=customXml/itemProps1.xml><?xml version="1.0" encoding="utf-8"?>
<ds:datastoreItem xmlns:ds="http://schemas.openxmlformats.org/officeDocument/2006/customXml" ds:itemID="{1308D00C-0D42-46C5-B308-A8052CF0C9FC}">
  <ds:schemaRefs>
    <ds:schemaRef ds:uri="http://schemas.microsoft.com/sharepoint/v3/contenttype/forms"/>
  </ds:schemaRefs>
</ds:datastoreItem>
</file>

<file path=customXml/itemProps2.xml><?xml version="1.0" encoding="utf-8"?>
<ds:datastoreItem xmlns:ds="http://schemas.openxmlformats.org/officeDocument/2006/customXml" ds:itemID="{D9E45159-6955-45CA-8F1D-279E637A12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fd0cd-a615-46ae-ab86-79584c8b7a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14E074-829D-4127-9EA3-B9874A62F331}">
  <ds:schemaRefs>
    <ds:schemaRef ds:uri="http://schemas.microsoft.com/office/2006/documentManagement/types"/>
    <ds:schemaRef ds:uri="http://schemas.microsoft.com/office/2006/metadata/properties"/>
    <ds:schemaRef ds:uri="http://purl.org/dc/elements/1.1/"/>
    <ds:schemaRef ds:uri="4b5fd0cd-a615-46ae-ab86-79584c8b7ad4"/>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Mukautettu</PresentationFormat>
  <Paragraphs>99</Paragraphs>
  <Slides>8</Slides>
  <Notes>8</Notes>
  <HiddenSlides>0</HiddenSlides>
  <MMClips>0</MMClips>
  <ScaleCrop>false</ScaleCrop>
  <HeadingPairs>
    <vt:vector size="6" baseType="variant">
      <vt:variant>
        <vt:lpstr>Käytetyt fontit</vt:lpstr>
      </vt:variant>
      <vt:variant>
        <vt:i4>1</vt:i4>
      </vt:variant>
      <vt:variant>
        <vt:lpstr>Teema</vt:lpstr>
      </vt:variant>
      <vt:variant>
        <vt:i4>1</vt:i4>
      </vt:variant>
      <vt:variant>
        <vt:lpstr>Dian otsikot</vt:lpstr>
      </vt:variant>
      <vt:variant>
        <vt:i4>8</vt:i4>
      </vt:variant>
    </vt:vector>
  </HeadingPairs>
  <TitlesOfParts>
    <vt:vector size="10" baseType="lpstr">
      <vt:lpstr>Arial</vt:lpstr>
      <vt:lpstr>Simple Light</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Juntunen Seija</dc:creator>
  <cp:lastModifiedBy>Juntunen Seija</cp:lastModifiedBy>
  <cp:revision>1</cp:revision>
  <dcterms:modified xsi:type="dcterms:W3CDTF">2020-02-24T11:59:42Z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ies>
</file>