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3" r:id="rId4"/>
  </p:sldMasterIdLst>
  <p:notesMasterIdLst>
    <p:notesMasterId r:id="rId14"/>
  </p:notesMasterIdLst>
  <p:sldIdLst>
    <p:sldId id="256" r:id="rId5"/>
    <p:sldId id="257" r:id="rId6"/>
    <p:sldId id="258" r:id="rId7"/>
    <p:sldId id="259" r:id="rId8"/>
    <p:sldId id="260" r:id="rId9"/>
    <p:sldId id="261" r:id="rId10"/>
    <p:sldId id="262" r:id="rId11"/>
    <p:sldId id="263" r:id="rId12"/>
    <p:sldId id="285" r:id="rId13"/>
  </p:sldIdLst>
  <p:sldSz cx="12192000" cy="6858000"/>
  <p:notesSz cx="6808788" cy="99409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300">
          <p15:clr>
            <a:srgbClr val="9AA0A6"/>
          </p15:clr>
        </p15:guide>
        <p15:guide id="2" pos="7347">
          <p15:clr>
            <a:srgbClr val="9AA0A6"/>
          </p15:clr>
        </p15:guide>
        <p15:guide id="3" orient="horz" pos="736">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D2BE97B-CBCA-4684-8CA2-D9B863EF6814}">
  <a:tblStyle styleId="{3D2BE97B-CBCA-4684-8CA2-D9B863EF681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guide pos="300"/>
        <p:guide pos="7347"/>
        <p:guide orient="horz" pos="7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50475" cy="498773"/>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56737" y="0"/>
            <a:ext cx="2950475" cy="498773"/>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0879" y="4784070"/>
            <a:ext cx="5447030" cy="3914239"/>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42154"/>
            <a:ext cx="2950475" cy="498772"/>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56737" y="9442154"/>
            <a:ext cx="2950475" cy="498772"/>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i-FI"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602272d516_0_10: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602272d516_0_10: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457200" lvl="0" indent="-317500" algn="l" rtl="0">
              <a:spcBef>
                <a:spcPts val="0"/>
              </a:spcBef>
              <a:spcAft>
                <a:spcPts val="0"/>
              </a:spcAft>
              <a:buClr>
                <a:srgbClr val="000000"/>
              </a:buClr>
              <a:buSzPts val="1400"/>
              <a:buFont typeface="Arial"/>
              <a:buAutoNum type="arabicPeriod"/>
            </a:pPr>
            <a:endParaRPr>
              <a:solidFill>
                <a:srgbClr val="000000"/>
              </a:solidFill>
              <a:latin typeface="Arial"/>
              <a:ea typeface="Arial"/>
              <a:cs typeface="Arial"/>
              <a:sym typeface="Arial"/>
            </a:endParaRPr>
          </a:p>
        </p:txBody>
      </p:sp>
      <p:sp>
        <p:nvSpPr>
          <p:cNvPr id="207" name="Google Shape;207;g602272d516_0_10: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1</a:t>
            </a:fld>
            <a:endParaRPr lang="fi-F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602272d516_0_16:notes"/>
          <p:cNvSpPr txBox="1">
            <a:spLocks noGrp="1"/>
          </p:cNvSpPr>
          <p:nvPr>
            <p:ph type="body" idx="1"/>
          </p:nvPr>
        </p:nvSpPr>
        <p:spPr>
          <a:xfrm>
            <a:off x="680878" y="4784070"/>
            <a:ext cx="5447100" cy="3914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1100">
                <a:solidFill>
                  <a:srgbClr val="1F497D"/>
                </a:solidFill>
              </a:rPr>
              <a:t>for the suitability of tools for the O365 and Google environments?</a:t>
            </a:r>
          </a:p>
        </p:txBody>
      </p:sp>
      <p:sp>
        <p:nvSpPr>
          <p:cNvPr id="212" name="Google Shape;212;g602272d516_0_16: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602272d516_2_26:notes"/>
          <p:cNvSpPr txBox="1">
            <a:spLocks noGrp="1"/>
          </p:cNvSpPr>
          <p:nvPr>
            <p:ph type="body" idx="1"/>
          </p:nvPr>
        </p:nvSpPr>
        <p:spPr>
          <a:xfrm>
            <a:off x="680878" y="4784070"/>
            <a:ext cx="5447100" cy="3914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sz="1400">
              <a:solidFill>
                <a:srgbClr val="000000"/>
              </a:solidFill>
              <a:latin typeface="Arial"/>
              <a:ea typeface="Arial"/>
              <a:cs typeface="Arial"/>
              <a:sym typeface="Arial"/>
            </a:endParaRPr>
          </a:p>
        </p:txBody>
      </p:sp>
      <p:sp>
        <p:nvSpPr>
          <p:cNvPr id="218" name="Google Shape;218;g602272d516_2_26: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75b1c14422_0_769: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0" name="Google Shape;270;g75b1c14422_0_769: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1" name="Google Shape;271;g75b1c14422_0_769: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4</a:t>
            </a:fld>
            <a:endParaRPr lang="fi-F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75b1c14422_2_23: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6" name="Google Shape;276;g75b1c14422_2_23: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7" name="Google Shape;277;g75b1c14422_2_23: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5</a:t>
            </a:fld>
            <a:endParaRPr lang="fi-F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75b1c14422_0_174: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8" name="Google Shape;288;g75b1c14422_0_174: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endParaRPr sz="1100">
              <a:latin typeface="Arial"/>
              <a:ea typeface="Arial"/>
              <a:cs typeface="Arial"/>
              <a:sym typeface="Arial"/>
            </a:endParaRPr>
          </a:p>
          <a:p>
            <a:pPr marL="0" lvl="0" indent="0" algn="l" rtl="0">
              <a:spcBef>
                <a:spcPts val="1200"/>
              </a:spcBef>
              <a:spcAft>
                <a:spcPts val="0"/>
              </a:spcAft>
              <a:buNone/>
            </a:pPr>
            <a:endParaRPr/>
          </a:p>
        </p:txBody>
      </p:sp>
      <p:sp>
        <p:nvSpPr>
          <p:cNvPr id="289" name="Google Shape;289;g75b1c14422_0_174: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6</a:t>
            </a:fld>
            <a:endParaRPr lang="fi-F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g75b1c14422_0_200:notes"/>
          <p:cNvSpPr txBox="1">
            <a:spLocks noGrp="1"/>
          </p:cNvSpPr>
          <p:nvPr>
            <p:ph type="body" idx="1"/>
          </p:nvPr>
        </p:nvSpPr>
        <p:spPr>
          <a:xfrm>
            <a:off x="680878" y="4784070"/>
            <a:ext cx="5447100" cy="3914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sz="1000">
              <a:latin typeface="Arial"/>
              <a:ea typeface="Arial"/>
              <a:cs typeface="Arial"/>
              <a:sym typeface="Arial"/>
            </a:endParaRPr>
          </a:p>
        </p:txBody>
      </p:sp>
      <p:sp>
        <p:nvSpPr>
          <p:cNvPr id="315" name="Google Shape;315;g75b1c14422_0_200: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75b1c14422_0_210:notes"/>
          <p:cNvSpPr txBox="1">
            <a:spLocks noGrp="1"/>
          </p:cNvSpPr>
          <p:nvPr>
            <p:ph type="body" idx="1"/>
          </p:nvPr>
        </p:nvSpPr>
        <p:spPr>
          <a:xfrm>
            <a:off x="680878" y="4784070"/>
            <a:ext cx="5447100" cy="3914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6" name="Google Shape;326;g75b1c14422_0_210: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602272d516_2_20:notes"/>
          <p:cNvSpPr>
            <a:spLocks noGrp="1" noRot="1" noChangeAspect="1"/>
          </p:cNvSpPr>
          <p:nvPr>
            <p:ph type="sldImg" idx="2"/>
          </p:nvPr>
        </p:nvSpPr>
        <p:spPr>
          <a:xfrm>
            <a:off x="423863" y="1243013"/>
            <a:ext cx="5961062" cy="33543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8" name="Google Shape;788;g602272d516_2_20:notes"/>
          <p:cNvSpPr txBox="1">
            <a:spLocks noGrp="1"/>
          </p:cNvSpPr>
          <p:nvPr>
            <p:ph type="body" idx="1"/>
          </p:nvPr>
        </p:nvSpPr>
        <p:spPr>
          <a:xfrm>
            <a:off x="680879" y="4784070"/>
            <a:ext cx="5447100" cy="391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9" name="Google Shape;789;g602272d516_2_20:notes"/>
          <p:cNvSpPr txBox="1">
            <a:spLocks noGrp="1"/>
          </p:cNvSpPr>
          <p:nvPr>
            <p:ph type="sldNum" idx="12"/>
          </p:nvPr>
        </p:nvSpPr>
        <p:spPr>
          <a:xfrm>
            <a:off x="3856737" y="9442154"/>
            <a:ext cx="2950500" cy="498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9</a:t>
            </a:fld>
            <a:endParaRPr lang="fi-F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Otsikko ja sisältö" type="obj">
  <p:cSld name="OBJECT">
    <p:spTree>
      <p:nvGrpSpPr>
        <p:cNvPr id="1" name="Shape 77"/>
        <p:cNvGrpSpPr/>
        <p:nvPr/>
      </p:nvGrpSpPr>
      <p:grpSpPr>
        <a:xfrm>
          <a:off x="0" y="0"/>
          <a:ext cx="0" cy="0"/>
          <a:chOff x="0" y="0"/>
          <a:chExt cx="0" cy="0"/>
        </a:xfrm>
      </p:grpSpPr>
      <p:sp>
        <p:nvSpPr>
          <p:cNvPr id="78" name="Google Shape;78;p14"/>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9" name="Google Shape;79;p14"/>
          <p:cNvSpPr txBox="1">
            <a:spLocks noGrp="1"/>
          </p:cNvSpPr>
          <p:nvPr>
            <p:ph type="body" idx="1"/>
          </p:nvPr>
        </p:nvSpPr>
        <p:spPr>
          <a:xfrm>
            <a:off x="457199" y="1196502"/>
            <a:ext cx="9972000" cy="4980600"/>
          </a:xfrm>
          <a:prstGeom prst="rect">
            <a:avLst/>
          </a:prstGeom>
          <a:noFill/>
          <a:ln>
            <a:noFill/>
          </a:ln>
        </p:spPr>
        <p:txBody>
          <a:bodyPr spcFirstLastPara="1" wrap="square" lIns="0" tIns="0" rIns="0" bIns="0" anchor="t" anchorCtr="0">
            <a:noAutofit/>
          </a:bodyPr>
          <a:lstStyle>
            <a:lvl1pPr marL="457200" lvl="0" indent="-342900" algn="l" rtl="0">
              <a:lnSpc>
                <a:spcPct val="100000"/>
              </a:lnSpc>
              <a:spcBef>
                <a:spcPts val="0"/>
              </a:spcBef>
              <a:spcAft>
                <a:spcPts val="0"/>
              </a:spcAft>
              <a:buClr>
                <a:schemeClr val="dk1"/>
              </a:buClr>
              <a:buSzPts val="1800"/>
              <a:buChar char="•"/>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80" name="Google Shape;80;p14"/>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1" name="Google Shape;81;p14"/>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2" name="Google Shape;82;p14"/>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Väliotsikko vaakuna">
  <p:cSld name="Väliotsikko vaakuna">
    <p:bg>
      <p:bgPr>
        <a:solidFill>
          <a:srgbClr val="0001BE"/>
        </a:solidFill>
        <a:effectLst/>
      </p:bgPr>
    </p:bg>
    <p:spTree>
      <p:nvGrpSpPr>
        <p:cNvPr id="1" name="Shape 127"/>
        <p:cNvGrpSpPr/>
        <p:nvPr/>
      </p:nvGrpSpPr>
      <p:grpSpPr>
        <a:xfrm>
          <a:off x="0" y="0"/>
          <a:ext cx="0" cy="0"/>
          <a:chOff x="0" y="0"/>
          <a:chExt cx="0" cy="0"/>
        </a:xfrm>
      </p:grpSpPr>
      <p:sp>
        <p:nvSpPr>
          <p:cNvPr id="128" name="Google Shape;128;p23"/>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9" name="Google Shape;129;p23"/>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0" name="Google Shape;130;p23"/>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1" name="Google Shape;131;p23"/>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32" name="Google Shape;132;p23"/>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äliotsikko tiili">
  <p:cSld name="Väliotsikko tiili">
    <p:bg>
      <p:bgPr>
        <a:solidFill>
          <a:srgbClr val="DB2719"/>
        </a:solidFill>
        <a:effectLst/>
      </p:bgPr>
    </p:bg>
    <p:spTree>
      <p:nvGrpSpPr>
        <p:cNvPr id="1" name="Shape 133"/>
        <p:cNvGrpSpPr/>
        <p:nvPr/>
      </p:nvGrpSpPr>
      <p:grpSpPr>
        <a:xfrm>
          <a:off x="0" y="0"/>
          <a:ext cx="0" cy="0"/>
          <a:chOff x="0" y="0"/>
          <a:chExt cx="0" cy="0"/>
        </a:xfrm>
      </p:grpSpPr>
      <p:sp>
        <p:nvSpPr>
          <p:cNvPr id="134" name="Google Shape;134;p24"/>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35" name="Google Shape;135;p24"/>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6" name="Google Shape;136;p24"/>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7" name="Google Shape;137;p24"/>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38" name="Google Shape;138;p24"/>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Väliotsikko sumu">
  <p:cSld name="Väliotsikko sumu">
    <p:bg>
      <p:bgPr>
        <a:solidFill>
          <a:schemeClr val="accent3"/>
        </a:solidFill>
        <a:effectLst/>
      </p:bgPr>
    </p:bg>
    <p:spTree>
      <p:nvGrpSpPr>
        <p:cNvPr id="1" name="Shape 139"/>
        <p:cNvGrpSpPr/>
        <p:nvPr/>
      </p:nvGrpSpPr>
      <p:grpSpPr>
        <a:xfrm>
          <a:off x="0" y="0"/>
          <a:ext cx="0" cy="0"/>
          <a:chOff x="0" y="0"/>
          <a:chExt cx="0" cy="0"/>
        </a:xfrm>
      </p:grpSpPr>
      <p:sp>
        <p:nvSpPr>
          <p:cNvPr id="140" name="Google Shape;140;p25"/>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1" name="Google Shape;141;p25"/>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2" name="Google Shape;142;p25"/>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3" name="Google Shape;143;p25"/>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44" name="Google Shape;144;p25"/>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Väliotsikko metro">
  <p:cSld name="Väliotsikko metro">
    <p:bg>
      <p:bgPr>
        <a:solidFill>
          <a:schemeClr val="accent2"/>
        </a:solidFill>
        <a:effectLst/>
      </p:bgPr>
    </p:bg>
    <p:spTree>
      <p:nvGrpSpPr>
        <p:cNvPr id="1" name="Shape 145"/>
        <p:cNvGrpSpPr/>
        <p:nvPr/>
      </p:nvGrpSpPr>
      <p:grpSpPr>
        <a:xfrm>
          <a:off x="0" y="0"/>
          <a:ext cx="0" cy="0"/>
          <a:chOff x="0" y="0"/>
          <a:chExt cx="0" cy="0"/>
        </a:xfrm>
      </p:grpSpPr>
      <p:sp>
        <p:nvSpPr>
          <p:cNvPr id="146" name="Google Shape;146;p26"/>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7" name="Google Shape;147;p26"/>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8" name="Google Shape;148;p26"/>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9" name="Google Shape;149;p26"/>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50" name="Google Shape;150;p26"/>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Vertailu">
  <p:cSld name="Vertailu">
    <p:spTree>
      <p:nvGrpSpPr>
        <p:cNvPr id="1" name="Shape 151"/>
        <p:cNvGrpSpPr/>
        <p:nvPr/>
      </p:nvGrpSpPr>
      <p:grpSpPr>
        <a:xfrm>
          <a:off x="0" y="0"/>
          <a:ext cx="0" cy="0"/>
          <a:chOff x="0" y="0"/>
          <a:chExt cx="0" cy="0"/>
        </a:xfrm>
      </p:grpSpPr>
      <p:sp>
        <p:nvSpPr>
          <p:cNvPr id="152" name="Google Shape;152;p27"/>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3" name="Google Shape;153;p27"/>
          <p:cNvSpPr txBox="1">
            <a:spLocks noGrp="1"/>
          </p:cNvSpPr>
          <p:nvPr>
            <p:ph type="body" idx="1"/>
          </p:nvPr>
        </p:nvSpPr>
        <p:spPr>
          <a:xfrm>
            <a:off x="457200" y="1935804"/>
            <a:ext cx="5364000" cy="4241700"/>
          </a:xfrm>
          <a:prstGeom prst="rect">
            <a:avLst/>
          </a:prstGeom>
          <a:noFill/>
          <a:ln>
            <a:noFill/>
          </a:ln>
        </p:spPr>
        <p:txBody>
          <a:bodyPr spcFirstLastPara="1" wrap="square" lIns="0" tIns="0" rIns="0" bIns="0" anchor="t" anchorCtr="0">
            <a:noAutofit/>
          </a:bodyPr>
          <a:lstStyle>
            <a:lvl1pPr marL="457200" lvl="0" indent="-342900" algn="l" rtl="0">
              <a:lnSpc>
                <a:spcPct val="100000"/>
              </a:lnSpc>
              <a:spcBef>
                <a:spcPts val="0"/>
              </a:spcBef>
              <a:spcAft>
                <a:spcPts val="0"/>
              </a:spcAft>
              <a:buClr>
                <a:schemeClr val="dk1"/>
              </a:buClr>
              <a:buSzPts val="1800"/>
              <a:buChar char="•"/>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54" name="Google Shape;154;p27"/>
          <p:cNvSpPr txBox="1">
            <a:spLocks noGrp="1"/>
          </p:cNvSpPr>
          <p:nvPr>
            <p:ph type="body" idx="2"/>
          </p:nvPr>
        </p:nvSpPr>
        <p:spPr>
          <a:xfrm>
            <a:off x="6172200" y="1935804"/>
            <a:ext cx="5364000" cy="4241700"/>
          </a:xfrm>
          <a:prstGeom prst="rect">
            <a:avLst/>
          </a:prstGeom>
          <a:noFill/>
          <a:ln>
            <a:noFill/>
          </a:ln>
        </p:spPr>
        <p:txBody>
          <a:bodyPr spcFirstLastPara="1" wrap="square" lIns="0" tIns="0" rIns="0" bIns="0" anchor="t" anchorCtr="0">
            <a:noAutofit/>
          </a:bodyPr>
          <a:lstStyle>
            <a:lvl1pPr marL="457200" lvl="0" indent="-342900" algn="l" rtl="0">
              <a:lnSpc>
                <a:spcPct val="100000"/>
              </a:lnSpc>
              <a:spcBef>
                <a:spcPts val="0"/>
              </a:spcBef>
              <a:spcAft>
                <a:spcPts val="0"/>
              </a:spcAft>
              <a:buClr>
                <a:schemeClr val="dk1"/>
              </a:buClr>
              <a:buSzPts val="1800"/>
              <a:buChar char="•"/>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55" name="Google Shape;155;p27"/>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56" name="Google Shape;156;p27"/>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57" name="Google Shape;157;p27"/>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
        <p:nvSpPr>
          <p:cNvPr id="158" name="Google Shape;158;p27"/>
          <p:cNvSpPr txBox="1">
            <a:spLocks noGrp="1"/>
          </p:cNvSpPr>
          <p:nvPr>
            <p:ph type="body" idx="3"/>
          </p:nvPr>
        </p:nvSpPr>
        <p:spPr>
          <a:xfrm>
            <a:off x="457200" y="1555784"/>
            <a:ext cx="5364300" cy="4092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chemeClr val="dk1"/>
              </a:buClr>
              <a:buSzPts val="2500"/>
              <a:buNone/>
              <a:defRPr>
                <a:latin typeface="Arial Black"/>
                <a:ea typeface="Arial Black"/>
                <a:cs typeface="Arial Black"/>
                <a:sym typeface="Arial Black"/>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59" name="Google Shape;159;p27"/>
          <p:cNvSpPr txBox="1">
            <a:spLocks noGrp="1"/>
          </p:cNvSpPr>
          <p:nvPr>
            <p:ph type="body" idx="4"/>
          </p:nvPr>
        </p:nvSpPr>
        <p:spPr>
          <a:xfrm>
            <a:off x="6174000" y="1555784"/>
            <a:ext cx="5364300" cy="4092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chemeClr val="dk1"/>
              </a:buClr>
              <a:buSzPts val="2500"/>
              <a:buNone/>
              <a:defRPr>
                <a:latin typeface="Arial Black"/>
                <a:ea typeface="Arial Black"/>
                <a:cs typeface="Arial Black"/>
                <a:sym typeface="Arial Black"/>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isältö ja kuva">
  <p:cSld name="Sisältö ja kuva">
    <p:spTree>
      <p:nvGrpSpPr>
        <p:cNvPr id="1" name="Shape 160"/>
        <p:cNvGrpSpPr/>
        <p:nvPr/>
      </p:nvGrpSpPr>
      <p:grpSpPr>
        <a:xfrm>
          <a:off x="0" y="0"/>
          <a:ext cx="0" cy="0"/>
          <a:chOff x="0" y="0"/>
          <a:chExt cx="0" cy="0"/>
        </a:xfrm>
      </p:grpSpPr>
      <p:sp>
        <p:nvSpPr>
          <p:cNvPr id="161" name="Google Shape;161;p28"/>
          <p:cNvSpPr txBox="1">
            <a:spLocks noGrp="1"/>
          </p:cNvSpPr>
          <p:nvPr>
            <p:ph type="title"/>
          </p:nvPr>
        </p:nvSpPr>
        <p:spPr>
          <a:xfrm>
            <a:off x="457200" y="408562"/>
            <a:ext cx="63717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2" name="Google Shape;162;p28"/>
          <p:cNvSpPr txBox="1">
            <a:spLocks noGrp="1"/>
          </p:cNvSpPr>
          <p:nvPr>
            <p:ph type="body" idx="1"/>
          </p:nvPr>
        </p:nvSpPr>
        <p:spPr>
          <a:xfrm>
            <a:off x="457200" y="1195200"/>
            <a:ext cx="6371700" cy="4982400"/>
          </a:xfrm>
          <a:prstGeom prst="rect">
            <a:avLst/>
          </a:prstGeom>
          <a:noFill/>
          <a:ln>
            <a:noFill/>
          </a:ln>
        </p:spPr>
        <p:txBody>
          <a:bodyPr spcFirstLastPara="1" wrap="square" lIns="0" tIns="0" rIns="0" bIns="0" anchor="t" anchorCtr="0">
            <a:noAutofit/>
          </a:bodyPr>
          <a:lstStyle>
            <a:lvl1pPr marL="457200" lvl="0" indent="-342900" algn="l" rtl="0">
              <a:lnSpc>
                <a:spcPct val="100000"/>
              </a:lnSpc>
              <a:spcBef>
                <a:spcPts val="0"/>
              </a:spcBef>
              <a:spcAft>
                <a:spcPts val="0"/>
              </a:spcAft>
              <a:buClr>
                <a:schemeClr val="dk1"/>
              </a:buClr>
              <a:buSzPts val="1800"/>
              <a:buChar char="•"/>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63" name="Google Shape;163;p28"/>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64" name="Google Shape;164;p28"/>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65" name="Google Shape;165;p28"/>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
        <p:nvSpPr>
          <p:cNvPr id="166" name="Google Shape;166;p28"/>
          <p:cNvSpPr>
            <a:spLocks noGrp="1"/>
          </p:cNvSpPr>
          <p:nvPr>
            <p:ph type="pic" idx="2"/>
          </p:nvPr>
        </p:nvSpPr>
        <p:spPr>
          <a:xfrm>
            <a:off x="7131050" y="0"/>
            <a:ext cx="5061000" cy="6858000"/>
          </a:xfrm>
          <a:prstGeom prst="rect">
            <a:avLst/>
          </a:prstGeom>
          <a:solidFill>
            <a:srgbClr val="D8D8D8"/>
          </a:solidFill>
          <a:ln>
            <a:noFill/>
          </a:ln>
        </p:spPr>
        <p:txBody>
          <a:bodyPr spcFirstLastPara="1" wrap="square" lIns="0" tIns="0" rIns="0" bIns="0" anchor="t" anchorCtr="0">
            <a:noAutofit/>
          </a:bodyPr>
          <a:lstStyle>
            <a:lvl1pPr marR="0" lvl="0" algn="r" rtl="0">
              <a:lnSpc>
                <a:spcPct val="100000"/>
              </a:lnSpc>
              <a:spcBef>
                <a:spcPts val="0"/>
              </a:spcBef>
              <a:spcAft>
                <a:spcPts val="0"/>
              </a:spcAft>
              <a:buClr>
                <a:schemeClr val="dk1"/>
              </a:buClr>
              <a:buSzPts val="2500"/>
              <a:buFont typeface="Arial"/>
              <a:buNone/>
              <a:defRPr sz="25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Kuva">
  <p:cSld name="Kuva">
    <p:spTree>
      <p:nvGrpSpPr>
        <p:cNvPr id="1" name="Shape 167"/>
        <p:cNvGrpSpPr/>
        <p:nvPr/>
      </p:nvGrpSpPr>
      <p:grpSpPr>
        <a:xfrm>
          <a:off x="0" y="0"/>
          <a:ext cx="0" cy="0"/>
          <a:chOff x="0" y="0"/>
          <a:chExt cx="0" cy="0"/>
        </a:xfrm>
      </p:grpSpPr>
      <p:sp>
        <p:nvSpPr>
          <p:cNvPr id="168" name="Google Shape;168;p29"/>
          <p:cNvSpPr>
            <a:spLocks noGrp="1"/>
          </p:cNvSpPr>
          <p:nvPr>
            <p:ph type="pic" idx="2"/>
          </p:nvPr>
        </p:nvSpPr>
        <p:spPr>
          <a:xfrm>
            <a:off x="0" y="0"/>
            <a:ext cx="12192000" cy="6858000"/>
          </a:xfrm>
          <a:prstGeom prst="rect">
            <a:avLst/>
          </a:prstGeom>
          <a:solidFill>
            <a:srgbClr val="D8D8D8"/>
          </a:solid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2500"/>
              <a:buFont typeface="Arial"/>
              <a:buNone/>
              <a:defRPr sz="25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69" name="Google Shape;169;p29"/>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Logo" type="blank">
  <p:cSld name="BLANK">
    <p:spTree>
      <p:nvGrpSpPr>
        <p:cNvPr id="1" name="Shape 170"/>
        <p:cNvGrpSpPr/>
        <p:nvPr/>
      </p:nvGrpSpPr>
      <p:grpSpPr>
        <a:xfrm>
          <a:off x="0" y="0"/>
          <a:ext cx="0" cy="0"/>
          <a:chOff x="0" y="0"/>
          <a:chExt cx="0" cy="0"/>
        </a:xfrm>
      </p:grpSpPr>
      <p:sp>
        <p:nvSpPr>
          <p:cNvPr id="171" name="Google Shape;171;p30"/>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72" name="Google Shape;172;p30"/>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73" name="Google Shape;173;p30"/>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174" name="Google Shape;174;p30"/>
          <p:cNvPicPr preferRelativeResize="0"/>
          <p:nvPr/>
        </p:nvPicPr>
        <p:blipFill>
          <a:blip r:embed="rId2">
            <a:alphaModFix/>
          </a:blip>
          <a:stretch>
            <a:fillRect/>
          </a:stretch>
        </p:blipFill>
        <p:spPr>
          <a:xfrm>
            <a:off x="5015874" y="1529550"/>
            <a:ext cx="6749977" cy="3798876"/>
          </a:xfrm>
          <a:prstGeom prst="rect">
            <a:avLst/>
          </a:prstGeom>
          <a:noFill/>
          <a:ln>
            <a:noFill/>
          </a:ln>
          <a:effectLst>
            <a:outerShdw blurRad="57150" dist="19050" dir="5400000" algn="bl" rotWithShape="0">
              <a:srgbClr val="000000">
                <a:alpha val="50000"/>
              </a:srgbClr>
            </a:outerShdw>
          </a:effectLst>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Tyhjä">
  <p:cSld name="Tyhjä">
    <p:spTree>
      <p:nvGrpSpPr>
        <p:cNvPr id="1" name="Shape 175"/>
        <p:cNvGrpSpPr/>
        <p:nvPr/>
      </p:nvGrpSpPr>
      <p:grpSpPr>
        <a:xfrm>
          <a:off x="0" y="0"/>
          <a:ext cx="0" cy="0"/>
          <a:chOff x="0" y="0"/>
          <a:chExt cx="0" cy="0"/>
        </a:xfrm>
      </p:grpSpPr>
      <p:sp>
        <p:nvSpPr>
          <p:cNvPr id="176" name="Google Shape;176;p31"/>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77" name="Google Shape;177;p31"/>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78" name="Google Shape;178;p31"/>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Kansi 2 B">
  <p:cSld name="Kansi 2 B">
    <p:bg>
      <p:bgPr>
        <a:solidFill>
          <a:srgbClr val="9FC9EB"/>
        </a:solidFill>
        <a:effectLst/>
      </p:bgPr>
    </p:bg>
    <p:spTree>
      <p:nvGrpSpPr>
        <p:cNvPr id="1" name="Shape 179"/>
        <p:cNvGrpSpPr/>
        <p:nvPr/>
      </p:nvGrpSpPr>
      <p:grpSpPr>
        <a:xfrm>
          <a:off x="0" y="0"/>
          <a:ext cx="0" cy="0"/>
          <a:chOff x="0" y="0"/>
          <a:chExt cx="0" cy="0"/>
        </a:xfrm>
      </p:grpSpPr>
      <p:sp>
        <p:nvSpPr>
          <p:cNvPr id="180" name="Google Shape;180;p32"/>
          <p:cNvSpPr/>
          <p:nvPr/>
        </p:nvSpPr>
        <p:spPr>
          <a:xfrm>
            <a:off x="0" y="0"/>
            <a:ext cx="12193206" cy="5572472"/>
          </a:xfrm>
          <a:custGeom>
            <a:avLst/>
            <a:gdLst/>
            <a:ahLst/>
            <a:cxnLst/>
            <a:rect l="l" t="t" r="r" b="b"/>
            <a:pathLst>
              <a:path w="25400" h="11590" extrusionOk="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00D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1" name="Google Shape;181;p32"/>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2" name="Google Shape;182;p32"/>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83" name="Google Shape;183;p32"/>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Kansi 1 B">
  <p:cSld name="Kansi 1 B">
    <p:bg>
      <p:bgPr>
        <a:solidFill>
          <a:srgbClr val="0001BE"/>
        </a:solidFill>
        <a:effectLst/>
      </p:bgPr>
    </p:bg>
    <p:spTree>
      <p:nvGrpSpPr>
        <p:cNvPr id="1" name="Shape 83"/>
        <p:cNvGrpSpPr/>
        <p:nvPr/>
      </p:nvGrpSpPr>
      <p:grpSpPr>
        <a:xfrm>
          <a:off x="0" y="0"/>
          <a:ext cx="0" cy="0"/>
          <a:chOff x="0" y="0"/>
          <a:chExt cx="0" cy="0"/>
        </a:xfrm>
      </p:grpSpPr>
      <p:sp>
        <p:nvSpPr>
          <p:cNvPr id="84" name="Google Shape;84;p15"/>
          <p:cNvSpPr/>
          <p:nvPr/>
        </p:nvSpPr>
        <p:spPr>
          <a:xfrm>
            <a:off x="0" y="0"/>
            <a:ext cx="12192000" cy="6857994"/>
          </a:xfrm>
          <a:custGeom>
            <a:avLst/>
            <a:gdLst/>
            <a:ahLst/>
            <a:cxnLst/>
            <a:rect l="l" t="t" r="r" b="b"/>
            <a:pathLst>
              <a:path w="25400" h="14300" extrusionOk="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5" name="Google Shape;85;p15"/>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6" name="Google Shape;86;p15"/>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87" name="Google Shape;87;p15"/>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Kansi 3 B">
  <p:cSld name="Kansi 3 B">
    <p:bg>
      <p:bgPr>
        <a:solidFill>
          <a:srgbClr val="FFC61E"/>
        </a:solidFill>
        <a:effectLst/>
      </p:bgPr>
    </p:bg>
    <p:spTree>
      <p:nvGrpSpPr>
        <p:cNvPr id="1" name="Shape 184"/>
        <p:cNvGrpSpPr/>
        <p:nvPr/>
      </p:nvGrpSpPr>
      <p:grpSpPr>
        <a:xfrm>
          <a:off x="0" y="0"/>
          <a:ext cx="0" cy="0"/>
          <a:chOff x="0" y="0"/>
          <a:chExt cx="0" cy="0"/>
        </a:xfrm>
      </p:grpSpPr>
      <p:sp>
        <p:nvSpPr>
          <p:cNvPr id="185" name="Google Shape;185;p33"/>
          <p:cNvSpPr/>
          <p:nvPr/>
        </p:nvSpPr>
        <p:spPr>
          <a:xfrm>
            <a:off x="0" y="0"/>
            <a:ext cx="9679037" cy="6857994"/>
          </a:xfrm>
          <a:custGeom>
            <a:avLst/>
            <a:gdLst/>
            <a:ahLst/>
            <a:cxnLst/>
            <a:rect l="l" t="t" r="r" b="b"/>
            <a:pathLst>
              <a:path w="20142" h="14300" extrusionOk="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9FC9EB"/>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6" name="Google Shape;186;p33"/>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7" name="Google Shape;187;p33"/>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88" name="Google Shape;188;p33"/>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Kansi 4 B">
  <p:cSld name="Kansi 4 B">
    <p:bg>
      <p:bgPr>
        <a:solidFill>
          <a:srgbClr val="00D7A7"/>
        </a:solidFill>
        <a:effectLst/>
      </p:bgPr>
    </p:bg>
    <p:spTree>
      <p:nvGrpSpPr>
        <p:cNvPr id="1" name="Shape 189"/>
        <p:cNvGrpSpPr/>
        <p:nvPr/>
      </p:nvGrpSpPr>
      <p:grpSpPr>
        <a:xfrm>
          <a:off x="0" y="0"/>
          <a:ext cx="0" cy="0"/>
          <a:chOff x="0" y="0"/>
          <a:chExt cx="0" cy="0"/>
        </a:xfrm>
      </p:grpSpPr>
      <p:sp>
        <p:nvSpPr>
          <p:cNvPr id="190" name="Google Shape;190;p34"/>
          <p:cNvSpPr/>
          <p:nvPr/>
        </p:nvSpPr>
        <p:spPr>
          <a:xfrm>
            <a:off x="-1" y="0"/>
            <a:ext cx="12193206" cy="6857996"/>
          </a:xfrm>
          <a:custGeom>
            <a:avLst/>
            <a:gdLst/>
            <a:ahLst/>
            <a:cxnLst/>
            <a:rect l="l" t="t" r="r" b="b"/>
            <a:pathLst>
              <a:path w="25400" h="14293" extrusionOk="0">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F5A3C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1" name="Google Shape;191;p34"/>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92" name="Google Shape;192;p34"/>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93" name="Google Shape;193;p34"/>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Kansi 5 B">
  <p:cSld name="Kansi 5 B">
    <p:bg>
      <p:bgPr>
        <a:solidFill>
          <a:srgbClr val="9FC9EB"/>
        </a:solidFill>
        <a:effectLst/>
      </p:bgPr>
    </p:bg>
    <p:spTree>
      <p:nvGrpSpPr>
        <p:cNvPr id="1" name="Shape 194"/>
        <p:cNvGrpSpPr/>
        <p:nvPr/>
      </p:nvGrpSpPr>
      <p:grpSpPr>
        <a:xfrm>
          <a:off x="0" y="0"/>
          <a:ext cx="0" cy="0"/>
          <a:chOff x="0" y="0"/>
          <a:chExt cx="0" cy="0"/>
        </a:xfrm>
      </p:grpSpPr>
      <p:sp>
        <p:nvSpPr>
          <p:cNvPr id="195" name="Google Shape;195;p35"/>
          <p:cNvSpPr/>
          <p:nvPr/>
        </p:nvSpPr>
        <p:spPr>
          <a:xfrm>
            <a:off x="0" y="0"/>
            <a:ext cx="12193206" cy="6857994"/>
          </a:xfrm>
          <a:custGeom>
            <a:avLst/>
            <a:gdLst/>
            <a:ahLst/>
            <a:cxnLst/>
            <a:rect l="l" t="t" r="r" b="b"/>
            <a:pathLst>
              <a:path w="25400" h="14300" extrusionOk="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DB2719"/>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96" name="Google Shape;196;p35"/>
          <p:cNvSpPr txBox="1">
            <a:spLocks noGrp="1"/>
          </p:cNvSpPr>
          <p:nvPr>
            <p:ph type="ctrTitle"/>
          </p:nvPr>
        </p:nvSpPr>
        <p:spPr>
          <a:xfrm>
            <a:off x="408563" y="457200"/>
            <a:ext cx="10739400" cy="20721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97" name="Google Shape;197;p35"/>
          <p:cNvSpPr txBox="1">
            <a:spLocks noGrp="1"/>
          </p:cNvSpPr>
          <p:nvPr>
            <p:ph type="body" idx="1"/>
          </p:nvPr>
        </p:nvSpPr>
        <p:spPr>
          <a:xfrm>
            <a:off x="447472" y="2665378"/>
            <a:ext cx="10709400" cy="9720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2500"/>
              <a:buNone/>
              <a:defRPr b="1">
                <a:solidFill>
                  <a:srgbClr val="FFFFFF"/>
                </a:solidFill>
                <a:latin typeface="Arial"/>
                <a:ea typeface="Arial"/>
                <a:cs typeface="Arial"/>
                <a:sym typeface="Aria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98" name="Google Shape;198;p35"/>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Lopetus 2">
  <p:cSld name="Lopetus 2">
    <p:bg>
      <p:bgPr>
        <a:solidFill>
          <a:srgbClr val="0001BE"/>
        </a:solidFill>
        <a:effectLst/>
      </p:bgPr>
    </p:bg>
    <p:spTree>
      <p:nvGrpSpPr>
        <p:cNvPr id="1" name="Shape 199"/>
        <p:cNvGrpSpPr/>
        <p:nvPr/>
      </p:nvGrpSpPr>
      <p:grpSpPr>
        <a:xfrm>
          <a:off x="0" y="0"/>
          <a:ext cx="0" cy="0"/>
          <a:chOff x="0" y="0"/>
          <a:chExt cx="0" cy="0"/>
        </a:xfrm>
      </p:grpSpPr>
      <p:sp>
        <p:nvSpPr>
          <p:cNvPr id="200" name="Google Shape;200;p36"/>
          <p:cNvSpPr/>
          <p:nvPr/>
        </p:nvSpPr>
        <p:spPr>
          <a:xfrm>
            <a:off x="0" y="0"/>
            <a:ext cx="12192000" cy="6857994"/>
          </a:xfrm>
          <a:custGeom>
            <a:avLst/>
            <a:gdLst/>
            <a:ahLst/>
            <a:cxnLst/>
            <a:rect l="l" t="t" r="r" b="b"/>
            <a:pathLst>
              <a:path w="25400" h="14300" extrusionOk="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201" name="Google Shape;201;p36"/>
          <p:cNvPicPr preferRelativeResize="0"/>
          <p:nvPr/>
        </p:nvPicPr>
        <p:blipFill rotWithShape="1">
          <a:blip r:embed="rId2">
            <a:alphaModFix/>
          </a:blip>
          <a:srcRect/>
          <a:stretch/>
        </p:blipFill>
        <p:spPr>
          <a:xfrm>
            <a:off x="244211" y="5677621"/>
            <a:ext cx="1686983" cy="946833"/>
          </a:xfrm>
          <a:prstGeom prst="rect">
            <a:avLst/>
          </a:prstGeom>
          <a:noFill/>
          <a:ln>
            <a:noFill/>
          </a:ln>
        </p:spPr>
      </p:pic>
      <p:sp>
        <p:nvSpPr>
          <p:cNvPr id="202" name="Google Shape;202;p36"/>
          <p:cNvSpPr txBox="1">
            <a:spLocks noGrp="1"/>
          </p:cNvSpPr>
          <p:nvPr>
            <p:ph type="body" idx="1"/>
          </p:nvPr>
        </p:nvSpPr>
        <p:spPr>
          <a:xfrm>
            <a:off x="457200" y="2344738"/>
            <a:ext cx="5460900" cy="3044400"/>
          </a:xfrm>
          <a:prstGeom prst="rect">
            <a:avLst/>
          </a:prstGeom>
          <a:noFill/>
          <a:ln>
            <a:noFill/>
          </a:ln>
        </p:spPr>
        <p:txBody>
          <a:bodyPr spcFirstLastPara="1" wrap="square" lIns="0" tIns="0" rIns="0" bIns="0" anchor="b" anchorCtr="0">
            <a:noAutofit/>
          </a:bodyPr>
          <a:lstStyle>
            <a:lvl1pPr marL="457200" lvl="0" indent="-228600" algn="l" rtl="0">
              <a:lnSpc>
                <a:spcPct val="100000"/>
              </a:lnSpc>
              <a:spcBef>
                <a:spcPts val="0"/>
              </a:spcBef>
              <a:spcAft>
                <a:spcPts val="0"/>
              </a:spcAft>
              <a:buClr>
                <a:srgbClr val="FFFFFF"/>
              </a:buClr>
              <a:buSzPts val="2500"/>
              <a:buNone/>
              <a:defRPr>
                <a:solidFill>
                  <a:srgbClr val="FFFFFF"/>
                </a:solidFil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203" name="Google Shape;203;p36"/>
          <p:cNvSpPr txBox="1"/>
          <p:nvPr/>
        </p:nvSpPr>
        <p:spPr>
          <a:xfrm>
            <a:off x="301556" y="194553"/>
            <a:ext cx="10087500" cy="1740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fi-FI" sz="9000" b="1">
                <a:solidFill>
                  <a:srgbClr val="FFFFFF"/>
                </a:solidFill>
                <a:latin typeface="Arial"/>
                <a:ea typeface="Arial"/>
                <a:cs typeface="Arial"/>
                <a:sym typeface="Arial"/>
              </a:rPr>
              <a:t>Thank you!</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so kuva">
  <p:cSld name="Iso kuva">
    <p:spTree>
      <p:nvGrpSpPr>
        <p:cNvPr id="1" name="Shape 88"/>
        <p:cNvGrpSpPr/>
        <p:nvPr/>
      </p:nvGrpSpPr>
      <p:grpSpPr>
        <a:xfrm>
          <a:off x="0" y="0"/>
          <a:ext cx="0" cy="0"/>
          <a:chOff x="0" y="0"/>
          <a:chExt cx="0" cy="0"/>
        </a:xfrm>
      </p:grpSpPr>
      <p:sp>
        <p:nvSpPr>
          <p:cNvPr id="89" name="Google Shape;89;p16"/>
          <p:cNvSpPr>
            <a:spLocks noGrp="1"/>
          </p:cNvSpPr>
          <p:nvPr>
            <p:ph type="pic" idx="2"/>
          </p:nvPr>
        </p:nvSpPr>
        <p:spPr>
          <a:xfrm>
            <a:off x="0" y="0"/>
            <a:ext cx="12192000" cy="5428500"/>
          </a:xfrm>
          <a:prstGeom prst="rect">
            <a:avLst/>
          </a:prstGeom>
          <a:solidFill>
            <a:srgbClr val="D8D8D8"/>
          </a:solid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2500"/>
              <a:buFont typeface="Arial"/>
              <a:buNone/>
              <a:defRPr sz="25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90" name="Google Shape;90;p16"/>
          <p:cNvSpPr txBox="1">
            <a:spLocks noGrp="1"/>
          </p:cNvSpPr>
          <p:nvPr>
            <p:ph type="title"/>
          </p:nvPr>
        </p:nvSpPr>
        <p:spPr>
          <a:xfrm>
            <a:off x="457199" y="5486400"/>
            <a:ext cx="11235300" cy="670800"/>
          </a:xfrm>
          <a:prstGeom prst="rect">
            <a:avLst/>
          </a:prstGeom>
          <a:noFill/>
          <a:ln>
            <a:noFill/>
          </a:ln>
        </p:spPr>
        <p:txBody>
          <a:bodyPr spcFirstLastPara="1" wrap="square" lIns="0" tIns="0" rIns="0" bIns="0" anchor="ctr" anchorCtr="0">
            <a:noAutofit/>
          </a:bodyPr>
          <a:lstStyle>
            <a:lvl1pPr lvl="0" algn="ctr" rtl="0">
              <a:lnSpc>
                <a:spcPct val="90000"/>
              </a:lnSpc>
              <a:spcBef>
                <a:spcPts val="0"/>
              </a:spcBef>
              <a:spcAft>
                <a:spcPts val="0"/>
              </a:spcAft>
              <a:buClr>
                <a:schemeClr val="dk1"/>
              </a:buClr>
              <a:buSzPts val="2600"/>
              <a:buFont typeface="Arial"/>
              <a:buNone/>
              <a:defRPr sz="2600" b="0">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1" name="Google Shape;91;p16"/>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2" name="Google Shape;92;p16"/>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3" name="Google Shape;93;p16"/>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Vain otsikko" type="titleOnly">
  <p:cSld name="TITLE_ONLY">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6" name="Google Shape;96;p17"/>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7" name="Google Shape;97;p17"/>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8" name="Google Shape;98;p17"/>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Lopetus">
  <p:cSld name="Lopetus">
    <p:bg>
      <p:bgPr>
        <a:solidFill>
          <a:srgbClr val="0001BE"/>
        </a:solidFill>
        <a:effectLst/>
      </p:bgPr>
    </p:bg>
    <p:spTree>
      <p:nvGrpSpPr>
        <p:cNvPr id="1" name="Shape 99"/>
        <p:cNvGrpSpPr/>
        <p:nvPr/>
      </p:nvGrpSpPr>
      <p:grpSpPr>
        <a:xfrm>
          <a:off x="0" y="0"/>
          <a:ext cx="0" cy="0"/>
          <a:chOff x="0" y="0"/>
          <a:chExt cx="0" cy="0"/>
        </a:xfrm>
      </p:grpSpPr>
      <p:sp>
        <p:nvSpPr>
          <p:cNvPr id="100" name="Google Shape;100;p18"/>
          <p:cNvSpPr/>
          <p:nvPr/>
        </p:nvSpPr>
        <p:spPr>
          <a:xfrm>
            <a:off x="0" y="0"/>
            <a:ext cx="12192000" cy="6857994"/>
          </a:xfrm>
          <a:custGeom>
            <a:avLst/>
            <a:gdLst/>
            <a:ahLst/>
            <a:cxnLst/>
            <a:rect l="l" t="t" r="r" b="b"/>
            <a:pathLst>
              <a:path w="25400" h="14300" extrusionOk="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1" name="Google Shape;101;p18"/>
          <p:cNvSpPr txBox="1">
            <a:spLocks noGrp="1"/>
          </p:cNvSpPr>
          <p:nvPr>
            <p:ph type="body" idx="1"/>
          </p:nvPr>
        </p:nvSpPr>
        <p:spPr>
          <a:xfrm>
            <a:off x="457200" y="2344738"/>
            <a:ext cx="5460900" cy="3044400"/>
          </a:xfrm>
          <a:prstGeom prst="rect">
            <a:avLst/>
          </a:prstGeom>
          <a:noFill/>
          <a:ln>
            <a:noFill/>
          </a:ln>
        </p:spPr>
        <p:txBody>
          <a:bodyPr spcFirstLastPara="1" wrap="square" lIns="0" tIns="0" rIns="0" bIns="0" anchor="b" anchorCtr="0">
            <a:noAutofit/>
          </a:bodyPr>
          <a:lstStyle>
            <a:lvl1pPr marL="457200" lvl="0" indent="-228600" algn="l" rtl="0">
              <a:lnSpc>
                <a:spcPct val="100000"/>
              </a:lnSpc>
              <a:spcBef>
                <a:spcPts val="0"/>
              </a:spcBef>
              <a:spcAft>
                <a:spcPts val="0"/>
              </a:spcAft>
              <a:buClr>
                <a:srgbClr val="FFFFFF"/>
              </a:buClr>
              <a:buSzPts val="2500"/>
              <a:buNone/>
              <a:defRPr>
                <a:solidFill>
                  <a:srgbClr val="FFFFFF"/>
                </a:solidFill>
              </a:defRPr>
            </a:lvl1pPr>
            <a:lvl2pPr marL="914400" lvl="1" indent="-342900" algn="l" rtl="0">
              <a:lnSpc>
                <a:spcPct val="100000"/>
              </a:lnSpc>
              <a:spcBef>
                <a:spcPts val="0"/>
              </a:spcBef>
              <a:spcAft>
                <a:spcPts val="0"/>
              </a:spcAft>
              <a:buClr>
                <a:schemeClr val="dk1"/>
              </a:buClr>
              <a:buSzPts val="1800"/>
              <a:buChar char="•"/>
              <a:defRPr/>
            </a:lvl2pPr>
            <a:lvl3pPr marL="1371600" lvl="2" indent="-342900" algn="l" rtl="0">
              <a:lnSpc>
                <a:spcPct val="100000"/>
              </a:lnSpc>
              <a:spcBef>
                <a:spcPts val="0"/>
              </a:spcBef>
              <a:spcAft>
                <a:spcPts val="0"/>
              </a:spcAft>
              <a:buClr>
                <a:schemeClr val="dk1"/>
              </a:buClr>
              <a:buSzPts val="1800"/>
              <a:buChar char="•"/>
              <a:defRPr/>
            </a:lvl3pPr>
            <a:lvl4pPr marL="1828800" lvl="3" indent="-342900" algn="l" rtl="0">
              <a:lnSpc>
                <a:spcPct val="100000"/>
              </a:lnSpc>
              <a:spcBef>
                <a:spcPts val="0"/>
              </a:spcBef>
              <a:spcAft>
                <a:spcPts val="0"/>
              </a:spcAft>
              <a:buClr>
                <a:schemeClr val="dk1"/>
              </a:buClr>
              <a:buSzPts val="1800"/>
              <a:buChar char="•"/>
              <a:defRPr/>
            </a:lvl4pPr>
            <a:lvl5pPr marL="2286000" lvl="4" indent="-342900" algn="l" rtl="0">
              <a:lnSpc>
                <a:spcPct val="100000"/>
              </a:lnSpc>
              <a:spcBef>
                <a:spcPts val="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02" name="Google Shape;102;p18"/>
          <p:cNvSpPr txBox="1"/>
          <p:nvPr/>
        </p:nvSpPr>
        <p:spPr>
          <a:xfrm>
            <a:off x="301556" y="194553"/>
            <a:ext cx="10087500" cy="1740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fi-FI" sz="9000" b="1">
                <a:solidFill>
                  <a:srgbClr val="FFFFFF"/>
                </a:solidFill>
                <a:latin typeface="Arial"/>
                <a:ea typeface="Arial"/>
                <a:cs typeface="Arial"/>
                <a:sym typeface="Arial"/>
              </a:rPr>
              <a:t>Kiitos!</a:t>
            </a:r>
            <a:endParaRPr/>
          </a:p>
        </p:txBody>
      </p:sp>
      <p:pic>
        <p:nvPicPr>
          <p:cNvPr id="103" name="Google Shape;103;p18"/>
          <p:cNvPicPr preferRelativeResize="0"/>
          <p:nvPr/>
        </p:nvPicPr>
        <p:blipFill rotWithShape="1">
          <a:blip r:embed="rId2">
            <a:alphaModFix/>
          </a:blip>
          <a:srcRect/>
          <a:stretch/>
        </p:blipFill>
        <p:spPr>
          <a:xfrm>
            <a:off x="244211" y="5677621"/>
            <a:ext cx="1686983" cy="946833"/>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tsikkodia">
  <p:cSld name="Otsikkodia">
    <p:spTree>
      <p:nvGrpSpPr>
        <p:cNvPr id="1" name="Shape 104"/>
        <p:cNvGrpSpPr/>
        <p:nvPr/>
      </p:nvGrpSpPr>
      <p:grpSpPr>
        <a:xfrm>
          <a:off x="0" y="0"/>
          <a:ext cx="0" cy="0"/>
          <a:chOff x="0" y="0"/>
          <a:chExt cx="0" cy="0"/>
        </a:xfrm>
      </p:grpSpPr>
      <p:sp>
        <p:nvSpPr>
          <p:cNvPr id="105" name="Google Shape;105;p19"/>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chemeClr val="dk1"/>
              </a:buClr>
              <a:buSzPts val="7000"/>
              <a:buFont typeface="Arial"/>
              <a:buNone/>
              <a:defRPr sz="7000">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6" name="Google Shape;106;p19"/>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7" name="Google Shape;107;p19"/>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8" name="Google Shape;108;p19"/>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Otsikkodia nega">
  <p:cSld name="Otsikkodia nega">
    <p:bg>
      <p:bgPr>
        <a:solidFill>
          <a:srgbClr val="000000"/>
        </a:solidFill>
        <a:effectLst/>
      </p:bgPr>
    </p:bg>
    <p:spTree>
      <p:nvGrpSpPr>
        <p:cNvPr id="1" name="Shape 109"/>
        <p:cNvGrpSpPr/>
        <p:nvPr/>
      </p:nvGrpSpPr>
      <p:grpSpPr>
        <a:xfrm>
          <a:off x="0" y="0"/>
          <a:ext cx="0" cy="0"/>
          <a:chOff x="0" y="0"/>
          <a:chExt cx="0" cy="0"/>
        </a:xfrm>
      </p:grpSpPr>
      <p:sp>
        <p:nvSpPr>
          <p:cNvPr id="110" name="Google Shape;110;p20"/>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1" name="Google Shape;111;p20"/>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2" name="Google Shape;112;p20"/>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3" name="Google Shape;113;p20"/>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14" name="Google Shape;114;p20"/>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Väliotsikko spåra">
  <p:cSld name="Väliotsikko spåra">
    <p:bg>
      <p:bgPr>
        <a:solidFill>
          <a:srgbClr val="009246"/>
        </a:solidFill>
        <a:effectLst/>
      </p:bgPr>
    </p:bg>
    <p:spTree>
      <p:nvGrpSpPr>
        <p:cNvPr id="1" name="Shape 115"/>
        <p:cNvGrpSpPr/>
        <p:nvPr/>
      </p:nvGrpSpPr>
      <p:grpSpPr>
        <a:xfrm>
          <a:off x="0" y="0"/>
          <a:ext cx="0" cy="0"/>
          <a:chOff x="0" y="0"/>
          <a:chExt cx="0" cy="0"/>
        </a:xfrm>
      </p:grpSpPr>
      <p:sp>
        <p:nvSpPr>
          <p:cNvPr id="116" name="Google Shape;116;p21"/>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7" name="Google Shape;117;p21"/>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8" name="Google Shape;118;p21"/>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9" name="Google Shape;119;p21"/>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20" name="Google Shape;120;p21"/>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Väliotsikko kupari">
  <p:cSld name="Väliotsikko kupari">
    <p:bg>
      <p:bgPr>
        <a:solidFill>
          <a:srgbClr val="00D7A6"/>
        </a:solidFill>
        <a:effectLst/>
      </p:bgPr>
    </p:bg>
    <p:spTree>
      <p:nvGrpSpPr>
        <p:cNvPr id="1" name="Shape 121"/>
        <p:cNvGrpSpPr/>
        <p:nvPr/>
      </p:nvGrpSpPr>
      <p:grpSpPr>
        <a:xfrm>
          <a:off x="0" y="0"/>
          <a:ext cx="0" cy="0"/>
          <a:chOff x="0" y="0"/>
          <a:chExt cx="0" cy="0"/>
        </a:xfrm>
      </p:grpSpPr>
      <p:sp>
        <p:nvSpPr>
          <p:cNvPr id="122" name="Google Shape;122;p22"/>
          <p:cNvSpPr txBox="1">
            <a:spLocks noGrp="1"/>
          </p:cNvSpPr>
          <p:nvPr>
            <p:ph type="ctrTitle"/>
          </p:nvPr>
        </p:nvSpPr>
        <p:spPr>
          <a:xfrm>
            <a:off x="486383" y="457200"/>
            <a:ext cx="9972000" cy="5136300"/>
          </a:xfrm>
          <a:prstGeom prst="rect">
            <a:avLst/>
          </a:prstGeom>
          <a:noFill/>
          <a:ln>
            <a:noFill/>
          </a:ln>
        </p:spPr>
        <p:txBody>
          <a:bodyPr spcFirstLastPara="1" wrap="square" lIns="0" tIns="0" rIns="0" bIns="0" anchor="t" anchorCtr="0">
            <a:noAutofit/>
          </a:bodyPr>
          <a:lstStyle>
            <a:lvl1pPr lvl="0" algn="l" rtl="0">
              <a:lnSpc>
                <a:spcPct val="85000"/>
              </a:lnSpc>
              <a:spcBef>
                <a:spcPts val="0"/>
              </a:spcBef>
              <a:spcAft>
                <a:spcPts val="0"/>
              </a:spcAft>
              <a:buClr>
                <a:srgbClr val="FFFFFF"/>
              </a:buClr>
              <a:buSzPts val="7000"/>
              <a:buFont typeface="Arial"/>
              <a:buNone/>
              <a:defRPr sz="7000">
                <a:solidFill>
                  <a:srgbClr val="FFFFFF"/>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3" name="Google Shape;123;p22"/>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24" name="Google Shape;124;p22"/>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lvl="0" algn="l" rtl="0">
              <a:spcBef>
                <a:spcPts val="0"/>
              </a:spcBef>
              <a:spcAft>
                <a:spcPts val="0"/>
              </a:spcAft>
              <a:buSzPts val="1400"/>
              <a:buNone/>
              <a:defRPr>
                <a:solidFill>
                  <a:srgbClr val="FFFFFF"/>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25" name="Google Shape;125;p22"/>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lvl="0" indent="0" algn="r" rtl="0">
              <a:spcBef>
                <a:spcPts val="0"/>
              </a:spcBef>
              <a:buNone/>
              <a:defRPr sz="1300" b="1">
                <a:solidFill>
                  <a:srgbClr val="FFFFFF"/>
                </a:solidFill>
                <a:latin typeface="Arial"/>
                <a:ea typeface="Arial"/>
                <a:cs typeface="Arial"/>
                <a:sym typeface="Arial"/>
              </a:defRPr>
            </a:lvl1pPr>
            <a:lvl2pPr marL="0" lvl="1" indent="0" algn="r" rtl="0">
              <a:spcBef>
                <a:spcPts val="0"/>
              </a:spcBef>
              <a:buNone/>
              <a:defRPr sz="1300" b="1">
                <a:solidFill>
                  <a:srgbClr val="FFFFFF"/>
                </a:solidFill>
                <a:latin typeface="Arial"/>
                <a:ea typeface="Arial"/>
                <a:cs typeface="Arial"/>
                <a:sym typeface="Arial"/>
              </a:defRPr>
            </a:lvl2pPr>
            <a:lvl3pPr marL="0" lvl="2" indent="0" algn="r" rtl="0">
              <a:spcBef>
                <a:spcPts val="0"/>
              </a:spcBef>
              <a:buNone/>
              <a:defRPr sz="1300" b="1">
                <a:solidFill>
                  <a:srgbClr val="FFFFFF"/>
                </a:solidFill>
                <a:latin typeface="Arial"/>
                <a:ea typeface="Arial"/>
                <a:cs typeface="Arial"/>
                <a:sym typeface="Arial"/>
              </a:defRPr>
            </a:lvl3pPr>
            <a:lvl4pPr marL="0" lvl="3" indent="0" algn="r" rtl="0">
              <a:spcBef>
                <a:spcPts val="0"/>
              </a:spcBef>
              <a:buNone/>
              <a:defRPr sz="1300" b="1">
                <a:solidFill>
                  <a:srgbClr val="FFFFFF"/>
                </a:solidFill>
                <a:latin typeface="Arial"/>
                <a:ea typeface="Arial"/>
                <a:cs typeface="Arial"/>
                <a:sym typeface="Arial"/>
              </a:defRPr>
            </a:lvl4pPr>
            <a:lvl5pPr marL="0" lvl="4" indent="0" algn="r" rtl="0">
              <a:spcBef>
                <a:spcPts val="0"/>
              </a:spcBef>
              <a:buNone/>
              <a:defRPr sz="1300" b="1">
                <a:solidFill>
                  <a:srgbClr val="FFFFFF"/>
                </a:solidFill>
                <a:latin typeface="Arial"/>
                <a:ea typeface="Arial"/>
                <a:cs typeface="Arial"/>
                <a:sym typeface="Arial"/>
              </a:defRPr>
            </a:lvl5pPr>
            <a:lvl6pPr marL="0" lvl="5" indent="0" algn="r" rtl="0">
              <a:spcBef>
                <a:spcPts val="0"/>
              </a:spcBef>
              <a:buNone/>
              <a:defRPr sz="1300" b="1">
                <a:solidFill>
                  <a:srgbClr val="FFFFFF"/>
                </a:solidFill>
                <a:latin typeface="Arial"/>
                <a:ea typeface="Arial"/>
                <a:cs typeface="Arial"/>
                <a:sym typeface="Arial"/>
              </a:defRPr>
            </a:lvl6pPr>
            <a:lvl7pPr marL="0" lvl="6" indent="0" algn="r" rtl="0">
              <a:spcBef>
                <a:spcPts val="0"/>
              </a:spcBef>
              <a:buNone/>
              <a:defRPr sz="1300" b="1">
                <a:solidFill>
                  <a:srgbClr val="FFFFFF"/>
                </a:solidFill>
                <a:latin typeface="Arial"/>
                <a:ea typeface="Arial"/>
                <a:cs typeface="Arial"/>
                <a:sym typeface="Arial"/>
              </a:defRPr>
            </a:lvl7pPr>
            <a:lvl8pPr marL="0" lvl="7" indent="0" algn="r" rtl="0">
              <a:spcBef>
                <a:spcPts val="0"/>
              </a:spcBef>
              <a:buNone/>
              <a:defRPr sz="1300" b="1">
                <a:solidFill>
                  <a:srgbClr val="FFFFFF"/>
                </a:solidFill>
                <a:latin typeface="Arial"/>
                <a:ea typeface="Arial"/>
                <a:cs typeface="Arial"/>
                <a:sym typeface="Arial"/>
              </a:defRPr>
            </a:lvl8pPr>
            <a:lvl9pPr marL="0" lvl="8" indent="0" algn="r" rtl="0">
              <a:spcBef>
                <a:spcPts val="0"/>
              </a:spcBef>
              <a:buNone/>
              <a:defRPr sz="1300" b="1">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pic>
        <p:nvPicPr>
          <p:cNvPr id="126" name="Google Shape;126;p22"/>
          <p:cNvPicPr preferRelativeResize="0"/>
          <p:nvPr/>
        </p:nvPicPr>
        <p:blipFill rotWithShape="1">
          <a:blip r:embed="rId2">
            <a:alphaModFix/>
          </a:blip>
          <a:srcRect/>
          <a:stretch/>
        </p:blipFill>
        <p:spPr>
          <a:xfrm>
            <a:off x="320412" y="6134100"/>
            <a:ext cx="1058332" cy="59399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pic>
        <p:nvPicPr>
          <p:cNvPr id="64" name="Google Shape;64;p12"/>
          <p:cNvPicPr preferRelativeResize="0"/>
          <p:nvPr/>
        </p:nvPicPr>
        <p:blipFill rotWithShape="1">
          <a:blip r:embed="rId25">
            <a:alphaModFix/>
          </a:blip>
          <a:srcRect/>
          <a:stretch/>
        </p:blipFill>
        <p:spPr>
          <a:xfrm>
            <a:off x="320412" y="6134100"/>
            <a:ext cx="1058332" cy="593998"/>
          </a:xfrm>
          <a:prstGeom prst="rect">
            <a:avLst/>
          </a:prstGeom>
          <a:noFill/>
          <a:ln>
            <a:noFill/>
          </a:ln>
        </p:spPr>
      </p:pic>
      <p:sp>
        <p:nvSpPr>
          <p:cNvPr id="65" name="Google Shape;65;p12"/>
          <p:cNvSpPr txBox="1">
            <a:spLocks noGrp="1"/>
          </p:cNvSpPr>
          <p:nvPr>
            <p:ph type="title"/>
          </p:nvPr>
        </p:nvSpPr>
        <p:spPr>
          <a:xfrm>
            <a:off x="457199" y="408562"/>
            <a:ext cx="9972000" cy="787500"/>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dk1"/>
              </a:buClr>
              <a:buSzPts val="4200"/>
              <a:buFont typeface="Arial Black"/>
              <a:buNone/>
              <a:defRPr sz="4200" b="1" i="0" u="none" strike="noStrike" cap="none">
                <a:solidFill>
                  <a:schemeClr val="dk1"/>
                </a:solidFill>
                <a:latin typeface="Arial Black"/>
                <a:ea typeface="Arial Black"/>
                <a:cs typeface="Arial Black"/>
                <a:sym typeface="Arial Black"/>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6" name="Google Shape;66;p12"/>
          <p:cNvSpPr txBox="1">
            <a:spLocks noGrp="1"/>
          </p:cNvSpPr>
          <p:nvPr>
            <p:ph type="body" idx="1"/>
          </p:nvPr>
        </p:nvSpPr>
        <p:spPr>
          <a:xfrm>
            <a:off x="457199" y="1196502"/>
            <a:ext cx="9972000" cy="4980600"/>
          </a:xfrm>
          <a:prstGeom prst="rect">
            <a:avLst/>
          </a:prstGeom>
          <a:noFill/>
          <a:ln>
            <a:noFill/>
          </a:ln>
        </p:spPr>
        <p:txBody>
          <a:bodyPr spcFirstLastPara="1" wrap="square" lIns="0" tIns="0" rIns="0" bIns="0" anchor="t" anchorCtr="0">
            <a:noAutofit/>
          </a:bodyPr>
          <a:lstStyle>
            <a:lvl1pPr marL="457200" marR="0" lvl="0" indent="-387350" algn="l" rtl="0">
              <a:lnSpc>
                <a:spcPct val="100000"/>
              </a:lnSpc>
              <a:spcBef>
                <a:spcPts val="0"/>
              </a:spcBef>
              <a:spcAft>
                <a:spcPts val="0"/>
              </a:spcAft>
              <a:buClr>
                <a:schemeClr val="dk1"/>
              </a:buClr>
              <a:buSzPts val="2500"/>
              <a:buFont typeface="Arial"/>
              <a:buChar char="•"/>
              <a:defRPr sz="2500" b="0" i="0" u="none" strike="noStrike" cap="none">
                <a:solidFill>
                  <a:schemeClr val="dk1"/>
                </a:solidFill>
                <a:latin typeface="Arial"/>
                <a:ea typeface="Arial"/>
                <a:cs typeface="Arial"/>
                <a:sym typeface="Arial"/>
              </a:defRPr>
            </a:lvl1pPr>
            <a:lvl2pPr marL="914400" marR="0" lvl="1"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67" name="Google Shape;67;p12"/>
          <p:cNvSpPr txBox="1">
            <a:spLocks noGrp="1"/>
          </p:cNvSpPr>
          <p:nvPr>
            <p:ph type="dt" idx="10"/>
          </p:nvPr>
        </p:nvSpPr>
        <p:spPr>
          <a:xfrm>
            <a:off x="1663430" y="6268800"/>
            <a:ext cx="1305000" cy="258600"/>
          </a:xfrm>
          <a:prstGeom prst="rect">
            <a:avLst/>
          </a:prstGeom>
          <a:noFill/>
          <a:ln>
            <a:noFill/>
          </a:ln>
        </p:spPr>
        <p:txBody>
          <a:bodyPr spcFirstLastPara="1" wrap="square" lIns="0" tIns="0" rIns="0" bIns="0" anchor="ctr" anchorCtr="0">
            <a:noAutofit/>
          </a:bodyPr>
          <a:lstStyle>
            <a:lvl1pPr marR="0" lvl="0" algn="ctr" rtl="0">
              <a:spcBef>
                <a:spcPts val="0"/>
              </a:spcBef>
              <a:spcAft>
                <a:spcPts val="0"/>
              </a:spcAft>
              <a:buSzPts val="1400"/>
              <a:buNone/>
              <a:defRPr sz="13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8" name="Google Shape;68;p12"/>
          <p:cNvSpPr txBox="1">
            <a:spLocks noGrp="1"/>
          </p:cNvSpPr>
          <p:nvPr>
            <p:ph type="ftr" idx="11"/>
          </p:nvPr>
        </p:nvSpPr>
        <p:spPr>
          <a:xfrm>
            <a:off x="3202022" y="6268800"/>
            <a:ext cx="4114800" cy="258600"/>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13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9" name="Google Shape;69;p12"/>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lvl1pPr marL="0" marR="0" lvl="0" indent="0" algn="r" rtl="0">
              <a:spcBef>
                <a:spcPts val="0"/>
              </a:spcBef>
              <a:buNone/>
              <a:defRPr sz="1300" b="1" i="0" u="none" strike="noStrike" cap="none">
                <a:solidFill>
                  <a:srgbClr val="000000"/>
                </a:solidFill>
                <a:latin typeface="Arial"/>
                <a:ea typeface="Arial"/>
                <a:cs typeface="Arial"/>
                <a:sym typeface="Arial"/>
              </a:defRPr>
            </a:lvl1pPr>
            <a:lvl2pPr marL="0" marR="0" lvl="1" indent="0" algn="r" rtl="0">
              <a:spcBef>
                <a:spcPts val="0"/>
              </a:spcBef>
              <a:buNone/>
              <a:defRPr sz="1300" b="1" i="0" u="none" strike="noStrike" cap="none">
                <a:solidFill>
                  <a:srgbClr val="000000"/>
                </a:solidFill>
                <a:latin typeface="Arial"/>
                <a:ea typeface="Arial"/>
                <a:cs typeface="Arial"/>
                <a:sym typeface="Arial"/>
              </a:defRPr>
            </a:lvl2pPr>
            <a:lvl3pPr marL="0" marR="0" lvl="2" indent="0" algn="r" rtl="0">
              <a:spcBef>
                <a:spcPts val="0"/>
              </a:spcBef>
              <a:buNone/>
              <a:defRPr sz="1300" b="1" i="0" u="none" strike="noStrike" cap="none">
                <a:solidFill>
                  <a:srgbClr val="000000"/>
                </a:solidFill>
                <a:latin typeface="Arial"/>
                <a:ea typeface="Arial"/>
                <a:cs typeface="Arial"/>
                <a:sym typeface="Arial"/>
              </a:defRPr>
            </a:lvl3pPr>
            <a:lvl4pPr marL="0" marR="0" lvl="3" indent="0" algn="r" rtl="0">
              <a:spcBef>
                <a:spcPts val="0"/>
              </a:spcBef>
              <a:buNone/>
              <a:defRPr sz="1300" b="1" i="0" u="none" strike="noStrike" cap="none">
                <a:solidFill>
                  <a:srgbClr val="000000"/>
                </a:solidFill>
                <a:latin typeface="Arial"/>
                <a:ea typeface="Arial"/>
                <a:cs typeface="Arial"/>
                <a:sym typeface="Arial"/>
              </a:defRPr>
            </a:lvl4pPr>
            <a:lvl5pPr marL="0" marR="0" lvl="4" indent="0" algn="r" rtl="0">
              <a:spcBef>
                <a:spcPts val="0"/>
              </a:spcBef>
              <a:buNone/>
              <a:defRPr sz="1300" b="1" i="0" u="none" strike="noStrike" cap="none">
                <a:solidFill>
                  <a:srgbClr val="000000"/>
                </a:solidFill>
                <a:latin typeface="Arial"/>
                <a:ea typeface="Arial"/>
                <a:cs typeface="Arial"/>
                <a:sym typeface="Arial"/>
              </a:defRPr>
            </a:lvl5pPr>
            <a:lvl6pPr marL="0" marR="0" lvl="5" indent="0" algn="r" rtl="0">
              <a:spcBef>
                <a:spcPts val="0"/>
              </a:spcBef>
              <a:buNone/>
              <a:defRPr sz="1300" b="1" i="0" u="none" strike="noStrike" cap="none">
                <a:solidFill>
                  <a:srgbClr val="000000"/>
                </a:solidFill>
                <a:latin typeface="Arial"/>
                <a:ea typeface="Arial"/>
                <a:cs typeface="Arial"/>
                <a:sym typeface="Arial"/>
              </a:defRPr>
            </a:lvl6pPr>
            <a:lvl7pPr marL="0" marR="0" lvl="6" indent="0" algn="r" rtl="0">
              <a:spcBef>
                <a:spcPts val="0"/>
              </a:spcBef>
              <a:buNone/>
              <a:defRPr sz="1300" b="1" i="0" u="none" strike="noStrike" cap="none">
                <a:solidFill>
                  <a:srgbClr val="000000"/>
                </a:solidFill>
                <a:latin typeface="Arial"/>
                <a:ea typeface="Arial"/>
                <a:cs typeface="Arial"/>
                <a:sym typeface="Arial"/>
              </a:defRPr>
            </a:lvl7pPr>
            <a:lvl8pPr marL="0" marR="0" lvl="7" indent="0" algn="r" rtl="0">
              <a:spcBef>
                <a:spcPts val="0"/>
              </a:spcBef>
              <a:buNone/>
              <a:defRPr sz="1300" b="1" i="0" u="none" strike="noStrike" cap="none">
                <a:solidFill>
                  <a:srgbClr val="000000"/>
                </a:solidFill>
                <a:latin typeface="Arial"/>
                <a:ea typeface="Arial"/>
                <a:cs typeface="Arial"/>
                <a:sym typeface="Arial"/>
              </a:defRPr>
            </a:lvl8pPr>
            <a:lvl9pPr marL="0" marR="0" lvl="8" indent="0" algn="r" rtl="0">
              <a:spcBef>
                <a:spcPts val="0"/>
              </a:spcBef>
              <a:buNone/>
              <a:defRPr sz="1300" b="1"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75" r:id="rId17"/>
    <p:sldLayoutId id="2147483676" r:id="rId18"/>
    <p:sldLayoutId id="2147483677" r:id="rId19"/>
    <p:sldLayoutId id="2147483678" r:id="rId20"/>
    <p:sldLayoutId id="2147483679" r:id="rId21"/>
    <p:sldLayoutId id="2147483680" r:id="rId22"/>
    <p:sldLayoutId id="2147483681" r:id="rId2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hyperlink" Target="https://www.oph.fi/fi/koulutus-ja-tutkinnot/oppiaineiden-paattoarviointi"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7"/>
          <p:cNvSpPr txBox="1">
            <a:spLocks noGrp="1"/>
          </p:cNvSpPr>
          <p:nvPr>
            <p:ph type="ctrTitle"/>
          </p:nvPr>
        </p:nvSpPr>
        <p:spPr>
          <a:xfrm>
            <a:off x="408563" y="457200"/>
            <a:ext cx="10739400" cy="20721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7200" b="0">
                <a:latin typeface="Arial Black"/>
                <a:ea typeface="Arial Black"/>
                <a:cs typeface="Arial Black"/>
                <a:sym typeface="Arial Black"/>
              </a:rPr>
              <a:t>Tools for</a:t>
            </a:r>
          </a:p>
          <a:p>
            <a:pPr marL="0" lvl="0" indent="0" algn="l" rtl="0">
              <a:spcBef>
                <a:spcPts val="0"/>
              </a:spcBef>
              <a:spcAft>
                <a:spcPts val="0"/>
              </a:spcAft>
              <a:buNone/>
            </a:pPr>
            <a:r>
              <a:rPr lang="en-US" sz="7200" b="0">
                <a:latin typeface="Arial Black"/>
                <a:ea typeface="Arial Black"/>
                <a:cs typeface="Arial Black"/>
                <a:sym typeface="Arial Black"/>
              </a:rPr>
              <a:t>the assessment of </a:t>
            </a:r>
          </a:p>
          <a:p>
            <a:pPr marL="0" lvl="0" indent="0" algn="l" rtl="0">
              <a:spcBef>
                <a:spcPts val="0"/>
              </a:spcBef>
              <a:spcAft>
                <a:spcPts val="0"/>
              </a:spcAft>
              <a:buNone/>
            </a:pPr>
            <a:r>
              <a:rPr lang="en-US" sz="7200" b="0">
                <a:latin typeface="Arial Black"/>
                <a:ea typeface="Arial Black"/>
                <a:cs typeface="Arial Black"/>
                <a:sym typeface="Arial Black"/>
              </a:rPr>
              <a:t>phenomenon-based learning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8"/>
          <p:cNvSpPr txBox="1">
            <a:spLocks noGrp="1"/>
          </p:cNvSpPr>
          <p:nvPr>
            <p:ph type="ctrTitle"/>
          </p:nvPr>
        </p:nvSpPr>
        <p:spPr>
          <a:xfrm>
            <a:off x="486375" y="457200"/>
            <a:ext cx="9972000" cy="8994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4200" b="0">
                <a:solidFill>
                  <a:srgbClr val="FFFFFF"/>
                </a:solidFill>
                <a:latin typeface="Arial Black"/>
                <a:ea typeface="Arial Black"/>
                <a:cs typeface="Arial Black"/>
                <a:sym typeface="Arial Black"/>
              </a:rPr>
              <a:t>Guidelines for using the tools</a:t>
            </a:r>
          </a:p>
        </p:txBody>
      </p:sp>
      <p:sp>
        <p:nvSpPr>
          <p:cNvPr id="215" name="Google Shape;215;p38"/>
          <p:cNvSpPr txBox="1">
            <a:spLocks noGrp="1"/>
          </p:cNvSpPr>
          <p:nvPr>
            <p:ph type="body" idx="4294967295"/>
          </p:nvPr>
        </p:nvSpPr>
        <p:spPr>
          <a:xfrm>
            <a:off x="500925" y="1742150"/>
            <a:ext cx="9942900" cy="40197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2600" dirty="0">
                <a:solidFill>
                  <a:schemeClr val="lt1"/>
                </a:solidFill>
                <a:latin typeface="Arial Black"/>
                <a:ea typeface="Arial Black"/>
                <a:cs typeface="Arial Black"/>
                <a:sym typeface="Arial Black"/>
              </a:rPr>
              <a:t>Do not edit the original files; instead download the tools for editing to your own computer.</a:t>
            </a:r>
          </a:p>
          <a:p>
            <a:pPr marL="0" lvl="0" indent="0" algn="l" rtl="0">
              <a:spcBef>
                <a:spcPts val="0"/>
              </a:spcBef>
              <a:spcAft>
                <a:spcPts val="0"/>
              </a:spcAft>
              <a:buNone/>
            </a:pPr>
            <a:endParaRPr sz="2400" dirty="0">
              <a:solidFill>
                <a:schemeClr val="lt1"/>
              </a:solidFill>
              <a:latin typeface="Arial Black"/>
              <a:ea typeface="Arial Black"/>
              <a:cs typeface="Arial Black"/>
              <a:sym typeface="Arial Black"/>
            </a:endParaRPr>
          </a:p>
          <a:p>
            <a:pPr marL="0" lvl="0" indent="0" algn="l" rtl="0">
              <a:spcBef>
                <a:spcPts val="0"/>
              </a:spcBef>
              <a:spcAft>
                <a:spcPts val="0"/>
              </a:spcAft>
              <a:buNone/>
            </a:pPr>
            <a:r>
              <a:rPr lang="en-US" sz="1400" b="1" dirty="0">
                <a:solidFill>
                  <a:srgbClr val="FFFFFF"/>
                </a:solidFill>
              </a:rPr>
              <a:t>The “Modeling of phenomenon-based learning project” at the development services of the Education Division of the City of Helsinki has developed a collection of tools for phenomenon-based learning which can be used to better monitor and assess learning by comprehensive school pupils. The tools include ones aimed at both teachers and learners, and they operate in both the digital (O365 and Google) and physical environments. The tools are freely available for use by everyone, and they can be edited to suit one’s own application.</a:t>
            </a:r>
          </a:p>
          <a:p>
            <a:pPr marL="0" lvl="0" indent="0" algn="l" rtl="0">
              <a:spcBef>
                <a:spcPts val="0"/>
              </a:spcBef>
              <a:spcAft>
                <a:spcPts val="0"/>
              </a:spcAft>
              <a:buNone/>
            </a:pPr>
            <a:endParaRPr sz="1400" b="1" dirty="0">
              <a:solidFill>
                <a:srgbClr val="FFFFFF"/>
              </a:solidFill>
            </a:endParaRPr>
          </a:p>
          <a:p>
            <a:pPr marL="0" lvl="0" indent="0" algn="l" rtl="0">
              <a:spcBef>
                <a:spcPts val="0"/>
              </a:spcBef>
              <a:spcAft>
                <a:spcPts val="0"/>
              </a:spcAft>
              <a:buNone/>
            </a:pPr>
            <a:endParaRPr sz="1400" b="1" dirty="0">
              <a:solidFill>
                <a:srgbClr val="FFFFFF"/>
              </a:solidFill>
            </a:endParaRPr>
          </a:p>
          <a:p>
            <a:pPr marL="0" lvl="0" indent="0" algn="l" rtl="0">
              <a:spcBef>
                <a:spcPts val="0"/>
              </a:spcBef>
              <a:spcAft>
                <a:spcPts val="0"/>
              </a:spcAft>
              <a:buNone/>
            </a:pPr>
            <a:endParaRPr sz="1400" b="1" dirty="0">
              <a:solidFill>
                <a:srgbClr val="FFFFFF"/>
              </a:solidFill>
            </a:endParaRPr>
          </a:p>
          <a:p>
            <a:pPr marL="0" lvl="0" indent="0" algn="l" rtl="0">
              <a:spcBef>
                <a:spcPts val="0"/>
              </a:spcBef>
              <a:spcAft>
                <a:spcPts val="0"/>
              </a:spcAft>
              <a:buClr>
                <a:schemeClr val="dk1"/>
              </a:buClr>
              <a:buSzPts val="1100"/>
              <a:buFont typeface="Arial"/>
              <a:buNone/>
            </a:pPr>
            <a:endParaRPr sz="1400" b="1" dirty="0">
              <a:solidFill>
                <a:srgbClr val="FFFFFF"/>
              </a:solidFill>
            </a:endParaRPr>
          </a:p>
          <a:p>
            <a:pPr marL="0" lvl="0" indent="0" algn="l" rtl="0">
              <a:spcBef>
                <a:spcPts val="0"/>
              </a:spcBef>
              <a:spcAft>
                <a:spcPts val="0"/>
              </a:spcAft>
              <a:buNone/>
            </a:pPr>
            <a:endParaRPr sz="1400" b="1" dirty="0">
              <a:solidFill>
                <a:srgbClr val="FFFFFF"/>
              </a:solidFill>
            </a:endParaRPr>
          </a:p>
          <a:p>
            <a:pPr marL="0" lvl="0" indent="0" algn="l" rtl="0">
              <a:spcBef>
                <a:spcPts val="0"/>
              </a:spcBef>
              <a:spcAft>
                <a:spcPts val="0"/>
              </a:spcAft>
              <a:buNone/>
            </a:pPr>
            <a:endParaRPr sz="1800" b="1" dirty="0">
              <a:solidFill>
                <a:srgbClr val="FFFFFF"/>
              </a:solidFill>
            </a:endParaRPr>
          </a:p>
          <a:p>
            <a:pPr marL="0" lvl="0" indent="0" algn="l" rtl="0">
              <a:spcBef>
                <a:spcPts val="0"/>
              </a:spcBef>
              <a:spcAft>
                <a:spcPts val="0"/>
              </a:spcAft>
              <a:buNone/>
            </a:pPr>
            <a:endParaRPr sz="1400" dirty="0">
              <a:solidFill>
                <a:srgbClr val="FFFFFF"/>
              </a:solidFill>
            </a:endParaRPr>
          </a:p>
          <a:p>
            <a:pPr marL="0" lvl="0" indent="0" algn="l" rtl="0">
              <a:spcBef>
                <a:spcPts val="0"/>
              </a:spcBef>
              <a:spcAft>
                <a:spcPts val="0"/>
              </a:spcAft>
              <a:buNone/>
            </a:pPr>
            <a:endParaRPr sz="1800" dirty="0">
              <a:solidFill>
                <a:srgbClr val="FFFFFF"/>
              </a:solidFill>
            </a:endParaRPr>
          </a:p>
          <a:p>
            <a:pPr marL="0" lvl="0" indent="0" algn="l" rtl="0">
              <a:spcBef>
                <a:spcPts val="0"/>
              </a:spcBef>
              <a:spcAft>
                <a:spcPts val="0"/>
              </a:spcAft>
              <a:buNone/>
            </a:pPr>
            <a:endParaRPr sz="1800" dirty="0">
              <a:solidFill>
                <a:srgbClr val="FFFFFF"/>
              </a:solidFill>
            </a:endParaRPr>
          </a:p>
          <a:p>
            <a:pPr marL="0" lvl="0" indent="0" algn="l" rtl="0">
              <a:spcBef>
                <a:spcPts val="0"/>
              </a:spcBef>
              <a:spcAft>
                <a:spcPts val="0"/>
              </a:spcAft>
              <a:buClr>
                <a:schemeClr val="dk1"/>
              </a:buClr>
              <a:buSzPts val="1100"/>
              <a:buFont typeface="Arial"/>
              <a:buNone/>
            </a:pPr>
            <a:endParaRPr sz="1800" dirty="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9"/>
          <p:cNvSpPr/>
          <p:nvPr/>
        </p:nvSpPr>
        <p:spPr>
          <a:xfrm>
            <a:off x="962025" y="1519700"/>
            <a:ext cx="2620800" cy="689400"/>
          </a:xfrm>
          <a:prstGeom prst="homePlate">
            <a:avLst>
              <a:gd name="adj" fmla="val 50000"/>
            </a:avLst>
          </a:prstGeom>
          <a:solidFill>
            <a:schemeClr val="accent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rgbClr val="FFFFFF"/>
              </a:solidFill>
            </a:endParaRPr>
          </a:p>
        </p:txBody>
      </p:sp>
      <p:sp>
        <p:nvSpPr>
          <p:cNvPr id="221" name="Google Shape;221;p39"/>
          <p:cNvSpPr txBox="1"/>
          <p:nvPr/>
        </p:nvSpPr>
        <p:spPr>
          <a:xfrm>
            <a:off x="8958150" y="5676600"/>
            <a:ext cx="25671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b="1">
                <a:solidFill>
                  <a:srgbClr val="F5A3C7"/>
                </a:solidFill>
              </a:rPr>
              <a:t>Assessment of transversal competence (p. 20)</a:t>
            </a:r>
          </a:p>
        </p:txBody>
      </p:sp>
      <p:sp>
        <p:nvSpPr>
          <p:cNvPr id="222" name="Google Shape;222;p39"/>
          <p:cNvSpPr txBox="1"/>
          <p:nvPr/>
        </p:nvSpPr>
        <p:spPr>
          <a:xfrm>
            <a:off x="8958150" y="4946575"/>
            <a:ext cx="25671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b="1">
                <a:solidFill>
                  <a:srgbClr val="F5A3C7"/>
                </a:solidFill>
              </a:rPr>
              <a:t>Interim assessment and final assessment (p. 8)</a:t>
            </a:r>
          </a:p>
        </p:txBody>
      </p:sp>
      <p:cxnSp>
        <p:nvCxnSpPr>
          <p:cNvPr id="223" name="Google Shape;223;p39"/>
          <p:cNvCxnSpPr>
            <a:stCxn id="224" idx="0"/>
            <a:endCxn id="225" idx="0"/>
          </p:cNvCxnSpPr>
          <p:nvPr/>
        </p:nvCxnSpPr>
        <p:spPr>
          <a:xfrm rot="5400000">
            <a:off x="5555604" y="3375031"/>
            <a:ext cx="600" cy="3142500"/>
          </a:xfrm>
          <a:prstGeom prst="bentConnector3">
            <a:avLst>
              <a:gd name="adj1" fmla="val -25817670"/>
            </a:avLst>
          </a:prstGeom>
          <a:noFill/>
          <a:ln w="9525" cap="flat" cmpd="sng">
            <a:solidFill>
              <a:srgbClr val="000000"/>
            </a:solidFill>
            <a:prstDash val="solid"/>
            <a:round/>
            <a:headEnd type="none" w="med" len="med"/>
            <a:tailEnd type="triangle" w="med" len="med"/>
          </a:ln>
        </p:spPr>
      </p:cxnSp>
      <p:sp>
        <p:nvSpPr>
          <p:cNvPr id="225" name="Google Shape;225;p39"/>
          <p:cNvSpPr txBox="1"/>
          <p:nvPr/>
        </p:nvSpPr>
        <p:spPr>
          <a:xfrm>
            <a:off x="3521600" y="4945963"/>
            <a:ext cx="9261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600" b="1"/>
              <a:t>1. Description of the phenomenon</a:t>
            </a:r>
          </a:p>
        </p:txBody>
      </p:sp>
      <p:sp>
        <p:nvSpPr>
          <p:cNvPr id="226" name="Google Shape;226;p39"/>
          <p:cNvSpPr txBox="1"/>
          <p:nvPr/>
        </p:nvSpPr>
        <p:spPr>
          <a:xfrm>
            <a:off x="4584198" y="4945963"/>
            <a:ext cx="9261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600" b="1">
                <a:solidFill>
                  <a:schemeClr val="dk1"/>
                </a:solidFill>
              </a:rPr>
              <a:t>2. Are inspired by the phenomenon</a:t>
            </a:r>
          </a:p>
        </p:txBody>
      </p:sp>
      <p:sp>
        <p:nvSpPr>
          <p:cNvPr id="224" name="Google Shape;224;p39"/>
          <p:cNvSpPr txBox="1"/>
          <p:nvPr/>
        </p:nvSpPr>
        <p:spPr>
          <a:xfrm>
            <a:off x="6709404" y="4945981"/>
            <a:ext cx="8355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600" b="1"/>
              <a:t>4. Draw up the plan </a:t>
            </a:r>
          </a:p>
        </p:txBody>
      </p:sp>
      <p:sp>
        <p:nvSpPr>
          <p:cNvPr id="227" name="Google Shape;227;p39"/>
          <p:cNvSpPr txBox="1"/>
          <p:nvPr/>
        </p:nvSpPr>
        <p:spPr>
          <a:xfrm>
            <a:off x="5646796" y="4945963"/>
            <a:ext cx="9261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600" b="1"/>
              <a:t>3. Set personal goals</a:t>
            </a:r>
          </a:p>
        </p:txBody>
      </p:sp>
      <p:sp>
        <p:nvSpPr>
          <p:cNvPr id="228" name="Google Shape;228;p39"/>
          <p:cNvSpPr txBox="1"/>
          <p:nvPr/>
        </p:nvSpPr>
        <p:spPr>
          <a:xfrm>
            <a:off x="7703424" y="4945981"/>
            <a:ext cx="926100" cy="4881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600" b="1"/>
              <a:t>Share what they have learned with others</a:t>
            </a:r>
          </a:p>
        </p:txBody>
      </p:sp>
      <p:cxnSp>
        <p:nvCxnSpPr>
          <p:cNvPr id="229" name="Google Shape;229;p39"/>
          <p:cNvCxnSpPr>
            <a:stCxn id="225" idx="2"/>
          </p:cNvCxnSpPr>
          <p:nvPr/>
        </p:nvCxnSpPr>
        <p:spPr>
          <a:xfrm>
            <a:off x="3984650" y="5434063"/>
            <a:ext cx="6300" cy="136200"/>
          </a:xfrm>
          <a:prstGeom prst="straightConnector1">
            <a:avLst/>
          </a:prstGeom>
          <a:noFill/>
          <a:ln w="9525" cap="flat" cmpd="sng">
            <a:solidFill>
              <a:srgbClr val="000000"/>
            </a:solidFill>
            <a:prstDash val="solid"/>
            <a:round/>
            <a:headEnd type="none" w="med" len="med"/>
            <a:tailEnd type="triangle" w="med" len="med"/>
          </a:ln>
        </p:spPr>
      </p:cxnSp>
      <p:cxnSp>
        <p:nvCxnSpPr>
          <p:cNvPr id="230" name="Google Shape;230;p39"/>
          <p:cNvCxnSpPr/>
          <p:nvPr/>
        </p:nvCxnSpPr>
        <p:spPr>
          <a:xfrm>
            <a:off x="5044179" y="5434091"/>
            <a:ext cx="6300" cy="136200"/>
          </a:xfrm>
          <a:prstGeom prst="straightConnector1">
            <a:avLst/>
          </a:prstGeom>
          <a:noFill/>
          <a:ln w="9525" cap="flat" cmpd="sng">
            <a:solidFill>
              <a:srgbClr val="000000"/>
            </a:solidFill>
            <a:prstDash val="solid"/>
            <a:round/>
            <a:headEnd type="none" w="med" len="med"/>
            <a:tailEnd type="triangle" w="med" len="med"/>
          </a:ln>
        </p:spPr>
      </p:cxnSp>
      <p:cxnSp>
        <p:nvCxnSpPr>
          <p:cNvPr id="231" name="Google Shape;231;p39"/>
          <p:cNvCxnSpPr/>
          <p:nvPr/>
        </p:nvCxnSpPr>
        <p:spPr>
          <a:xfrm>
            <a:off x="6106761" y="5434091"/>
            <a:ext cx="6300" cy="136200"/>
          </a:xfrm>
          <a:prstGeom prst="straightConnector1">
            <a:avLst/>
          </a:prstGeom>
          <a:noFill/>
          <a:ln w="9525" cap="flat" cmpd="sng">
            <a:solidFill>
              <a:srgbClr val="000000"/>
            </a:solidFill>
            <a:prstDash val="solid"/>
            <a:round/>
            <a:headEnd type="none" w="med" len="med"/>
            <a:tailEnd type="triangle" w="med" len="med"/>
          </a:ln>
        </p:spPr>
      </p:cxnSp>
      <p:cxnSp>
        <p:nvCxnSpPr>
          <p:cNvPr id="232" name="Google Shape;232;p39"/>
          <p:cNvCxnSpPr/>
          <p:nvPr/>
        </p:nvCxnSpPr>
        <p:spPr>
          <a:xfrm>
            <a:off x="7123927" y="5434091"/>
            <a:ext cx="6300" cy="136200"/>
          </a:xfrm>
          <a:prstGeom prst="straightConnector1">
            <a:avLst/>
          </a:prstGeom>
          <a:noFill/>
          <a:ln w="9525" cap="flat" cmpd="sng">
            <a:solidFill>
              <a:srgbClr val="000000"/>
            </a:solidFill>
            <a:prstDash val="solid"/>
            <a:round/>
            <a:headEnd type="none" w="med" len="med"/>
            <a:tailEnd type="triangle" w="med" len="med"/>
          </a:ln>
        </p:spPr>
      </p:cxnSp>
      <p:sp>
        <p:nvSpPr>
          <p:cNvPr id="233" name="Google Shape;233;p39"/>
          <p:cNvSpPr txBox="1"/>
          <p:nvPr/>
        </p:nvSpPr>
        <p:spPr>
          <a:xfrm>
            <a:off x="7740400" y="5672650"/>
            <a:ext cx="880200" cy="9768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b="1">
                <a:solidFill>
                  <a:srgbClr val="9FC9EB"/>
                </a:solidFill>
              </a:rPr>
              <a:t>Peer review and Help wall</a:t>
            </a:r>
          </a:p>
          <a:p>
            <a:pPr marL="0" lvl="0" indent="0" algn="ctr" rtl="0">
              <a:spcBef>
                <a:spcPts val="0"/>
              </a:spcBef>
              <a:spcAft>
                <a:spcPts val="0"/>
              </a:spcAft>
              <a:buNone/>
            </a:pPr>
            <a:r>
              <a:rPr lang="en-US" sz="800" b="1">
                <a:solidFill>
                  <a:srgbClr val="9FC9EB"/>
                </a:solidFill>
              </a:rPr>
              <a:t>(pp. 28–29)</a:t>
            </a:r>
          </a:p>
        </p:txBody>
      </p:sp>
      <p:sp>
        <p:nvSpPr>
          <p:cNvPr id="234" name="Google Shape;234;p39"/>
          <p:cNvSpPr txBox="1">
            <a:spLocks noGrp="1"/>
          </p:cNvSpPr>
          <p:nvPr>
            <p:ph type="title"/>
          </p:nvPr>
        </p:nvSpPr>
        <p:spPr>
          <a:xfrm>
            <a:off x="452104" y="179663"/>
            <a:ext cx="9972000" cy="787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3000" dirty="0">
                <a:latin typeface="Arial"/>
                <a:ea typeface="Arial"/>
                <a:cs typeface="Arial"/>
                <a:sym typeface="Arial"/>
              </a:rPr>
              <a:t>Assessment tools for the various phases of phenomenon-based learning </a:t>
            </a:r>
          </a:p>
        </p:txBody>
      </p:sp>
      <p:sp>
        <p:nvSpPr>
          <p:cNvPr id="235" name="Google Shape;235;p39"/>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en-US" sz="800" b="1"/>
              <a:t>ASSESSMENT TOOLS FOR PHENOMENON-BASED LEARNING</a:t>
            </a:r>
          </a:p>
        </p:txBody>
      </p:sp>
      <p:sp>
        <p:nvSpPr>
          <p:cNvPr id="236" name="Google Shape;236;p39"/>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fi-FI"/>
              <a:t>3</a:t>
            </a:fld>
            <a:endParaRPr lang="fi-FI"/>
          </a:p>
        </p:txBody>
      </p:sp>
      <p:grpSp>
        <p:nvGrpSpPr>
          <p:cNvPr id="237" name="Google Shape;237;p39"/>
          <p:cNvGrpSpPr/>
          <p:nvPr/>
        </p:nvGrpSpPr>
        <p:grpSpPr>
          <a:xfrm>
            <a:off x="462998" y="1386320"/>
            <a:ext cx="956266" cy="956266"/>
            <a:chOff x="540175" y="2202242"/>
            <a:chExt cx="801900" cy="801900"/>
          </a:xfrm>
        </p:grpSpPr>
        <p:sp>
          <p:nvSpPr>
            <p:cNvPr id="238" name="Google Shape;238;p39"/>
            <p:cNvSpPr/>
            <p:nvPr/>
          </p:nvSpPr>
          <p:spPr>
            <a:xfrm>
              <a:off x="540175" y="2202242"/>
              <a:ext cx="801900" cy="801900"/>
            </a:xfrm>
            <a:prstGeom prst="ellipse">
              <a:avLst/>
            </a:prstGeom>
            <a:solidFill>
              <a:srgbClr val="FFFFFF"/>
            </a:solidFill>
            <a:ln w="28575" cap="flat" cmpd="sng">
              <a:solidFill>
                <a:srgbClr val="00D7A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39"/>
            <p:cNvSpPr txBox="1"/>
            <p:nvPr/>
          </p:nvSpPr>
          <p:spPr>
            <a:xfrm>
              <a:off x="556525" y="2670479"/>
              <a:ext cx="769200" cy="201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600" b="1"/>
                <a:t>Teachers</a:t>
              </a:r>
            </a:p>
          </p:txBody>
        </p:sp>
        <p:pic>
          <p:nvPicPr>
            <p:cNvPr id="240" name="Google Shape;240;p39"/>
            <p:cNvPicPr preferRelativeResize="0"/>
            <p:nvPr/>
          </p:nvPicPr>
          <p:blipFill>
            <a:blip r:embed="rId3">
              <a:alphaModFix/>
            </a:blip>
            <a:stretch>
              <a:fillRect/>
            </a:stretch>
          </p:blipFill>
          <p:spPr>
            <a:xfrm>
              <a:off x="754675" y="2314718"/>
              <a:ext cx="372900" cy="372900"/>
            </a:xfrm>
            <a:prstGeom prst="rect">
              <a:avLst/>
            </a:prstGeom>
            <a:noFill/>
            <a:ln>
              <a:noFill/>
            </a:ln>
          </p:spPr>
        </p:pic>
      </p:grpSp>
      <p:sp>
        <p:nvSpPr>
          <p:cNvPr id="241" name="Google Shape;241;p39"/>
          <p:cNvSpPr/>
          <p:nvPr/>
        </p:nvSpPr>
        <p:spPr>
          <a:xfrm>
            <a:off x="3487200" y="1519700"/>
            <a:ext cx="5508000" cy="689400"/>
          </a:xfrm>
          <a:prstGeom prst="chevron">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rgbClr val="FFFFFF"/>
              </a:solidFill>
            </a:endParaRPr>
          </a:p>
        </p:txBody>
      </p:sp>
      <p:sp>
        <p:nvSpPr>
          <p:cNvPr id="242" name="Google Shape;242;p39"/>
          <p:cNvSpPr/>
          <p:nvPr/>
        </p:nvSpPr>
        <p:spPr>
          <a:xfrm>
            <a:off x="8898575" y="1519700"/>
            <a:ext cx="2967600" cy="697200"/>
          </a:xfrm>
          <a:prstGeom prst="chevron">
            <a:avLst>
              <a:gd name="adj" fmla="val 50000"/>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rgbClr val="FFFFFF"/>
              </a:solidFill>
            </a:endParaRPr>
          </a:p>
        </p:txBody>
      </p:sp>
      <p:sp>
        <p:nvSpPr>
          <p:cNvPr id="243" name="Google Shape;243;p39"/>
          <p:cNvSpPr txBox="1"/>
          <p:nvPr/>
        </p:nvSpPr>
        <p:spPr>
          <a:xfrm>
            <a:off x="1506275" y="2294725"/>
            <a:ext cx="1908900" cy="689400"/>
          </a:xfrm>
          <a:prstGeom prst="rect">
            <a:avLst/>
          </a:prstGeom>
          <a:noFill/>
          <a:ln>
            <a:noFill/>
          </a:ln>
        </p:spPr>
        <p:txBody>
          <a:bodyPr spcFirstLastPara="1" wrap="square" lIns="91425" tIns="91425" rIns="91425" bIns="91425" anchor="t" anchorCtr="0">
            <a:noAutofit/>
          </a:bodyPr>
          <a:lstStyle/>
          <a:p>
            <a:pPr marL="72000" lvl="0" indent="-116450" algn="l" rtl="0">
              <a:spcBef>
                <a:spcPts val="0"/>
              </a:spcBef>
              <a:spcAft>
                <a:spcPts val="0"/>
              </a:spcAft>
              <a:buSzPts val="700"/>
              <a:buAutoNum type="arabicPeriod"/>
            </a:pPr>
            <a:r>
              <a:rPr lang="en-US" sz="700" b="1">
                <a:solidFill>
                  <a:schemeClr val="dk1"/>
                </a:solidFill>
              </a:rPr>
              <a:t>Survey the subject-specific goals from the curriculum</a:t>
            </a:r>
          </a:p>
          <a:p>
            <a:pPr marL="72000" lvl="0" indent="-116450" algn="l" rtl="0">
              <a:spcBef>
                <a:spcPts val="0"/>
              </a:spcBef>
              <a:spcAft>
                <a:spcPts val="0"/>
              </a:spcAft>
              <a:buClr>
                <a:schemeClr val="dk1"/>
              </a:buClr>
              <a:buSzPts val="700"/>
              <a:buAutoNum type="arabicPeriod"/>
            </a:pPr>
            <a:r>
              <a:rPr lang="en-US" sz="700" b="1">
                <a:solidFill>
                  <a:schemeClr val="dk1"/>
                </a:solidFill>
              </a:rPr>
              <a:t>Select the phenomenon and specify the main goals for the phenomenon</a:t>
            </a:r>
          </a:p>
          <a:p>
            <a:pPr marL="72000" lvl="0" indent="-116450" algn="l" rtl="0">
              <a:spcBef>
                <a:spcPts val="0"/>
              </a:spcBef>
              <a:spcAft>
                <a:spcPts val="0"/>
              </a:spcAft>
              <a:buClr>
                <a:schemeClr val="dk1"/>
              </a:buClr>
              <a:buSzPts val="700"/>
              <a:buAutoNum type="arabicPeriod"/>
            </a:pPr>
            <a:r>
              <a:rPr lang="en-US" sz="700" b="1">
                <a:solidFill>
                  <a:schemeClr val="dk1"/>
                </a:solidFill>
              </a:rPr>
              <a:t>Begin to teach the phenomenon together</a:t>
            </a:r>
          </a:p>
        </p:txBody>
      </p:sp>
      <p:sp>
        <p:nvSpPr>
          <p:cNvPr id="244" name="Google Shape;244;p39"/>
          <p:cNvSpPr txBox="1"/>
          <p:nvPr/>
        </p:nvSpPr>
        <p:spPr>
          <a:xfrm>
            <a:off x="3868325" y="2294725"/>
            <a:ext cx="4570800" cy="68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700" b="1">
                <a:solidFill>
                  <a:schemeClr val="dk1"/>
                </a:solidFill>
              </a:rPr>
              <a:t>Meet the learners at least once during the phenomenon and direct the phenomenon in their respective subjects.</a:t>
            </a:r>
          </a:p>
        </p:txBody>
      </p:sp>
      <p:sp>
        <p:nvSpPr>
          <p:cNvPr id="245" name="Google Shape;245;p39"/>
          <p:cNvSpPr/>
          <p:nvPr/>
        </p:nvSpPr>
        <p:spPr>
          <a:xfrm>
            <a:off x="962025" y="4015250"/>
            <a:ext cx="2620800" cy="689400"/>
          </a:xfrm>
          <a:prstGeom prst="homePlate">
            <a:avLst>
              <a:gd name="adj" fmla="val 50000"/>
            </a:avLst>
          </a:prstGeom>
          <a:solidFill>
            <a:schemeClr val="accent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b="1">
                <a:solidFill>
                  <a:srgbClr val="FFFFFF"/>
                </a:solidFill>
              </a:rPr>
              <a:t>GOALS</a:t>
            </a:r>
          </a:p>
        </p:txBody>
      </p:sp>
      <p:sp>
        <p:nvSpPr>
          <p:cNvPr id="246" name="Google Shape;246;p39"/>
          <p:cNvSpPr/>
          <p:nvPr/>
        </p:nvSpPr>
        <p:spPr>
          <a:xfrm>
            <a:off x="3487200" y="4015250"/>
            <a:ext cx="5508000" cy="689400"/>
          </a:xfrm>
          <a:prstGeom prst="chevron">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b="1">
                <a:solidFill>
                  <a:srgbClr val="FFFFFF"/>
                </a:solidFill>
              </a:rPr>
              <a:t>PARTICIPATION</a:t>
            </a:r>
          </a:p>
        </p:txBody>
      </p:sp>
      <p:sp>
        <p:nvSpPr>
          <p:cNvPr id="247" name="Google Shape;247;p39"/>
          <p:cNvSpPr/>
          <p:nvPr/>
        </p:nvSpPr>
        <p:spPr>
          <a:xfrm>
            <a:off x="8898575" y="4015250"/>
            <a:ext cx="2967600" cy="697200"/>
          </a:xfrm>
          <a:prstGeom prst="chevron">
            <a:avLst>
              <a:gd name="adj" fmla="val 50000"/>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b="1">
                <a:solidFill>
                  <a:srgbClr val="FFFFFF"/>
                </a:solidFill>
              </a:rPr>
              <a:t>ASSESSMENT</a:t>
            </a:r>
          </a:p>
        </p:txBody>
      </p:sp>
      <p:grpSp>
        <p:nvGrpSpPr>
          <p:cNvPr id="248" name="Google Shape;248;p39"/>
          <p:cNvGrpSpPr/>
          <p:nvPr/>
        </p:nvGrpSpPr>
        <p:grpSpPr>
          <a:xfrm>
            <a:off x="452104" y="3880757"/>
            <a:ext cx="976634" cy="976634"/>
            <a:chOff x="540175" y="4560633"/>
            <a:chExt cx="801900" cy="801900"/>
          </a:xfrm>
        </p:grpSpPr>
        <p:sp>
          <p:nvSpPr>
            <p:cNvPr id="249" name="Google Shape;249;p39"/>
            <p:cNvSpPr/>
            <p:nvPr/>
          </p:nvSpPr>
          <p:spPr>
            <a:xfrm>
              <a:off x="540175" y="4560633"/>
              <a:ext cx="801900" cy="801900"/>
            </a:xfrm>
            <a:prstGeom prst="ellipse">
              <a:avLst/>
            </a:prstGeom>
            <a:solidFill>
              <a:srgbClr val="FFFFFF"/>
            </a:solidFill>
            <a:ln w="28575" cap="flat" cmpd="sng">
              <a:solidFill>
                <a:srgbClr val="00D7A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50" name="Google Shape;250;p39"/>
            <p:cNvPicPr preferRelativeResize="0"/>
            <p:nvPr/>
          </p:nvPicPr>
          <p:blipFill>
            <a:blip r:embed="rId4">
              <a:alphaModFix/>
            </a:blip>
            <a:stretch>
              <a:fillRect/>
            </a:stretch>
          </p:blipFill>
          <p:spPr>
            <a:xfrm>
              <a:off x="754675" y="4673108"/>
              <a:ext cx="372900" cy="372900"/>
            </a:xfrm>
            <a:prstGeom prst="rect">
              <a:avLst/>
            </a:prstGeom>
            <a:noFill/>
            <a:ln>
              <a:noFill/>
            </a:ln>
          </p:spPr>
        </p:pic>
        <p:sp>
          <p:nvSpPr>
            <p:cNvPr id="251" name="Google Shape;251;p39"/>
            <p:cNvSpPr txBox="1"/>
            <p:nvPr/>
          </p:nvSpPr>
          <p:spPr>
            <a:xfrm>
              <a:off x="556525" y="5048758"/>
              <a:ext cx="769200" cy="201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600" b="1"/>
                <a:t>Learner</a:t>
              </a:r>
            </a:p>
          </p:txBody>
        </p:sp>
      </p:grpSp>
      <p:sp>
        <p:nvSpPr>
          <p:cNvPr id="252" name="Google Shape;252;p39"/>
          <p:cNvSpPr txBox="1"/>
          <p:nvPr/>
        </p:nvSpPr>
        <p:spPr>
          <a:xfrm>
            <a:off x="1382300" y="1519800"/>
            <a:ext cx="2139300" cy="689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b="1">
                <a:solidFill>
                  <a:srgbClr val="FFFFFF"/>
                </a:solidFill>
              </a:rPr>
              <a:t>GOALS</a:t>
            </a:r>
          </a:p>
        </p:txBody>
      </p:sp>
      <p:sp>
        <p:nvSpPr>
          <p:cNvPr id="253" name="Google Shape;253;p39"/>
          <p:cNvSpPr txBox="1"/>
          <p:nvPr/>
        </p:nvSpPr>
        <p:spPr>
          <a:xfrm>
            <a:off x="3868325" y="1519800"/>
            <a:ext cx="2139300" cy="689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b="1">
                <a:solidFill>
                  <a:srgbClr val="FFFFFF"/>
                </a:solidFill>
              </a:rPr>
              <a:t>PARTICIPATION</a:t>
            </a:r>
          </a:p>
        </p:txBody>
      </p:sp>
      <p:sp>
        <p:nvSpPr>
          <p:cNvPr id="254" name="Google Shape;254;p39"/>
          <p:cNvSpPr txBox="1"/>
          <p:nvPr/>
        </p:nvSpPr>
        <p:spPr>
          <a:xfrm>
            <a:off x="9289275" y="2294725"/>
            <a:ext cx="2465700" cy="68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700" b="1">
                <a:solidFill>
                  <a:schemeClr val="dk1"/>
                </a:solidFill>
              </a:rPr>
              <a:t>Decide on the phenomenon jointly</a:t>
            </a:r>
          </a:p>
        </p:txBody>
      </p:sp>
      <p:sp>
        <p:nvSpPr>
          <p:cNvPr id="255" name="Google Shape;255;p39"/>
          <p:cNvSpPr txBox="1"/>
          <p:nvPr/>
        </p:nvSpPr>
        <p:spPr>
          <a:xfrm>
            <a:off x="9297575" y="1519800"/>
            <a:ext cx="2139300" cy="689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b="1">
                <a:solidFill>
                  <a:srgbClr val="FFFFFF"/>
                </a:solidFill>
              </a:rPr>
              <a:t>ASSESSMENT</a:t>
            </a:r>
          </a:p>
        </p:txBody>
      </p:sp>
      <p:cxnSp>
        <p:nvCxnSpPr>
          <p:cNvPr id="256" name="Google Shape;256;p39"/>
          <p:cNvCxnSpPr/>
          <p:nvPr/>
        </p:nvCxnSpPr>
        <p:spPr>
          <a:xfrm>
            <a:off x="478500" y="1304925"/>
            <a:ext cx="11294400" cy="0"/>
          </a:xfrm>
          <a:prstGeom prst="straightConnector1">
            <a:avLst/>
          </a:prstGeom>
          <a:noFill/>
          <a:ln w="9525" cap="flat" cmpd="sng">
            <a:solidFill>
              <a:schemeClr val="dk2"/>
            </a:solidFill>
            <a:prstDash val="dot"/>
            <a:round/>
            <a:headEnd type="none" w="med" len="med"/>
            <a:tailEnd type="triangle" w="med" len="med"/>
          </a:ln>
        </p:spPr>
      </p:cxnSp>
      <p:sp>
        <p:nvSpPr>
          <p:cNvPr id="257" name="Google Shape;257;p39"/>
          <p:cNvSpPr txBox="1"/>
          <p:nvPr/>
        </p:nvSpPr>
        <p:spPr>
          <a:xfrm>
            <a:off x="409575" y="932025"/>
            <a:ext cx="1575000" cy="372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600">
                <a:solidFill>
                  <a:srgbClr val="292929"/>
                </a:solidFill>
              </a:rPr>
              <a:t>The duration of the process over several weeks</a:t>
            </a:r>
          </a:p>
        </p:txBody>
      </p:sp>
      <p:sp>
        <p:nvSpPr>
          <p:cNvPr id="258" name="Google Shape;258;p39"/>
          <p:cNvSpPr txBox="1"/>
          <p:nvPr/>
        </p:nvSpPr>
        <p:spPr>
          <a:xfrm>
            <a:off x="1125750" y="3069650"/>
            <a:ext cx="2185800" cy="7365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302399" lvl="0" indent="-281199" algn="l" rtl="0">
              <a:spcBef>
                <a:spcPts val="0"/>
              </a:spcBef>
              <a:spcAft>
                <a:spcPts val="0"/>
              </a:spcAft>
              <a:buClr>
                <a:srgbClr val="00D7A6"/>
              </a:buClr>
              <a:buSzPts val="800"/>
              <a:buChar char="●"/>
            </a:pPr>
            <a:r>
              <a:rPr lang="en-US" sz="800" b="1">
                <a:solidFill>
                  <a:srgbClr val="00D7A6"/>
                </a:solidFill>
              </a:rPr>
              <a:t>Subject-specific goals (pp. 4–7)</a:t>
            </a:r>
          </a:p>
          <a:p>
            <a:pPr marL="302399" lvl="0" indent="-281199" algn="l" rtl="0">
              <a:spcBef>
                <a:spcPts val="0"/>
              </a:spcBef>
              <a:spcAft>
                <a:spcPts val="0"/>
              </a:spcAft>
              <a:buClr>
                <a:srgbClr val="00D7A6"/>
              </a:buClr>
              <a:buSzPts val="800"/>
              <a:buChar char="●"/>
            </a:pPr>
            <a:r>
              <a:rPr lang="en-US" sz="800" b="1">
                <a:solidFill>
                  <a:srgbClr val="00D7A6"/>
                </a:solidFill>
              </a:rPr>
              <a:t>Goals for transversal competence (pp. 10–19)</a:t>
            </a:r>
          </a:p>
          <a:p>
            <a:pPr marL="302399" lvl="0" indent="-281199" algn="l" rtl="0">
              <a:spcBef>
                <a:spcPts val="0"/>
              </a:spcBef>
              <a:spcAft>
                <a:spcPts val="0"/>
              </a:spcAft>
              <a:buClr>
                <a:srgbClr val="00D7A6"/>
              </a:buClr>
              <a:buSzPts val="800"/>
              <a:buChar char="●"/>
            </a:pPr>
            <a:r>
              <a:rPr lang="en-US" sz="800" b="1">
                <a:solidFill>
                  <a:srgbClr val="00D7A6"/>
                </a:solidFill>
              </a:rPr>
              <a:t>Goals of the phenomenon process (pp. 22–25)</a:t>
            </a:r>
          </a:p>
        </p:txBody>
      </p:sp>
      <p:cxnSp>
        <p:nvCxnSpPr>
          <p:cNvPr id="259" name="Google Shape;259;p39"/>
          <p:cNvCxnSpPr>
            <a:stCxn id="225" idx="3"/>
            <a:endCxn id="226" idx="1"/>
          </p:cNvCxnSpPr>
          <p:nvPr/>
        </p:nvCxnSpPr>
        <p:spPr>
          <a:xfrm>
            <a:off x="4447700" y="5190013"/>
            <a:ext cx="136500" cy="0"/>
          </a:xfrm>
          <a:prstGeom prst="straightConnector1">
            <a:avLst/>
          </a:prstGeom>
          <a:noFill/>
          <a:ln w="9525" cap="flat" cmpd="sng">
            <a:solidFill>
              <a:schemeClr val="dk2"/>
            </a:solidFill>
            <a:prstDash val="solid"/>
            <a:round/>
            <a:headEnd type="none" w="med" len="med"/>
            <a:tailEnd type="triangle" w="med" len="med"/>
          </a:ln>
        </p:spPr>
      </p:cxnSp>
      <p:cxnSp>
        <p:nvCxnSpPr>
          <p:cNvPr id="260" name="Google Shape;260;p39"/>
          <p:cNvCxnSpPr/>
          <p:nvPr/>
        </p:nvCxnSpPr>
        <p:spPr>
          <a:xfrm>
            <a:off x="5504975" y="5190013"/>
            <a:ext cx="136500" cy="0"/>
          </a:xfrm>
          <a:prstGeom prst="straightConnector1">
            <a:avLst/>
          </a:prstGeom>
          <a:noFill/>
          <a:ln w="9525" cap="flat" cmpd="sng">
            <a:solidFill>
              <a:schemeClr val="dk2"/>
            </a:solidFill>
            <a:prstDash val="solid"/>
            <a:round/>
            <a:headEnd type="none" w="med" len="med"/>
            <a:tailEnd type="triangle" w="med" len="med"/>
          </a:ln>
        </p:spPr>
      </p:cxnSp>
      <p:cxnSp>
        <p:nvCxnSpPr>
          <p:cNvPr id="261" name="Google Shape;261;p39"/>
          <p:cNvCxnSpPr/>
          <p:nvPr/>
        </p:nvCxnSpPr>
        <p:spPr>
          <a:xfrm>
            <a:off x="6571775" y="5190013"/>
            <a:ext cx="136500" cy="0"/>
          </a:xfrm>
          <a:prstGeom prst="straightConnector1">
            <a:avLst/>
          </a:prstGeom>
          <a:noFill/>
          <a:ln w="9525" cap="flat" cmpd="sng">
            <a:solidFill>
              <a:schemeClr val="dk2"/>
            </a:solidFill>
            <a:prstDash val="solid"/>
            <a:round/>
            <a:headEnd type="none" w="med" len="med"/>
            <a:tailEnd type="triangle" w="med" len="med"/>
          </a:ln>
        </p:spPr>
      </p:cxnSp>
      <p:cxnSp>
        <p:nvCxnSpPr>
          <p:cNvPr id="262" name="Google Shape;262;p39"/>
          <p:cNvCxnSpPr/>
          <p:nvPr/>
        </p:nvCxnSpPr>
        <p:spPr>
          <a:xfrm>
            <a:off x="7562375" y="5190013"/>
            <a:ext cx="136500" cy="0"/>
          </a:xfrm>
          <a:prstGeom prst="straightConnector1">
            <a:avLst/>
          </a:prstGeom>
          <a:noFill/>
          <a:ln w="9525" cap="flat" cmpd="sng">
            <a:solidFill>
              <a:schemeClr val="dk2"/>
            </a:solidFill>
            <a:prstDash val="solid"/>
            <a:round/>
            <a:headEnd type="none" w="med" len="med"/>
            <a:tailEnd type="triangle" w="med" len="med"/>
          </a:ln>
        </p:spPr>
      </p:cxnSp>
      <p:sp>
        <p:nvSpPr>
          <p:cNvPr id="263" name="Google Shape;263;p39"/>
          <p:cNvSpPr txBox="1"/>
          <p:nvPr/>
        </p:nvSpPr>
        <p:spPr>
          <a:xfrm>
            <a:off x="3521600" y="5665000"/>
            <a:ext cx="40407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b="1">
                <a:solidFill>
                  <a:srgbClr val="9FC9EB"/>
                </a:solidFill>
              </a:rPr>
              <a:t>Assessment tool for the phenomenon process (pp. 23–25)</a:t>
            </a:r>
          </a:p>
        </p:txBody>
      </p:sp>
      <p:sp>
        <p:nvSpPr>
          <p:cNvPr id="264" name="Google Shape;264;p39"/>
          <p:cNvSpPr txBox="1"/>
          <p:nvPr/>
        </p:nvSpPr>
        <p:spPr>
          <a:xfrm>
            <a:off x="8958150" y="2641525"/>
            <a:ext cx="25671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b="1">
                <a:solidFill>
                  <a:srgbClr val="F5A3C7"/>
                </a:solidFill>
              </a:rPr>
              <a:t>Assessment of the process (pp. 23–25)</a:t>
            </a:r>
          </a:p>
        </p:txBody>
      </p:sp>
      <p:sp>
        <p:nvSpPr>
          <p:cNvPr id="265" name="Google Shape;265;p39"/>
          <p:cNvSpPr txBox="1"/>
          <p:nvPr/>
        </p:nvSpPr>
        <p:spPr>
          <a:xfrm>
            <a:off x="8958150" y="3241600"/>
            <a:ext cx="25671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b="1">
                <a:solidFill>
                  <a:srgbClr val="F5A3C7"/>
                </a:solidFill>
              </a:rPr>
              <a:t>Final assessment (p. 8)</a:t>
            </a:r>
          </a:p>
        </p:txBody>
      </p:sp>
      <p:sp>
        <p:nvSpPr>
          <p:cNvPr id="266" name="Google Shape;266;p39"/>
          <p:cNvSpPr txBox="1"/>
          <p:nvPr/>
        </p:nvSpPr>
        <p:spPr>
          <a:xfrm>
            <a:off x="3521600" y="2641525"/>
            <a:ext cx="5160900" cy="4881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800" b="1">
                <a:solidFill>
                  <a:srgbClr val="9FC9EB"/>
                </a:solidFill>
              </a:rPr>
              <a:t>Interim assessment of the phenomenon process (pp. 23–25)</a:t>
            </a:r>
          </a:p>
        </p:txBody>
      </p:sp>
      <p:sp>
        <p:nvSpPr>
          <p:cNvPr id="267" name="Google Shape;267;p39"/>
          <p:cNvSpPr txBox="1"/>
          <p:nvPr/>
        </p:nvSpPr>
        <p:spPr>
          <a:xfrm>
            <a:off x="1216325" y="4940775"/>
            <a:ext cx="2045100" cy="736500"/>
          </a:xfrm>
          <a:prstGeom prst="rect">
            <a:avLst/>
          </a:prstGeom>
          <a:noFill/>
          <a:ln w="9525" cap="flat" cmpd="sng">
            <a:solidFill>
              <a:srgbClr val="292929"/>
            </a:solidFill>
            <a:prstDash val="solid"/>
            <a:round/>
            <a:headEnd type="none" w="sm" len="sm"/>
            <a:tailEnd type="none" w="sm" len="sm"/>
          </a:ln>
        </p:spPr>
        <p:txBody>
          <a:bodyPr spcFirstLastPara="1" wrap="square" lIns="91425" tIns="91425" rIns="91425" bIns="91425" anchor="ctr" anchorCtr="0">
            <a:noAutofit/>
          </a:bodyPr>
          <a:lstStyle/>
          <a:p>
            <a:pPr marL="302399" lvl="0" indent="-281199" algn="l" rtl="0">
              <a:spcBef>
                <a:spcPts val="0"/>
              </a:spcBef>
              <a:spcAft>
                <a:spcPts val="0"/>
              </a:spcAft>
              <a:buClr>
                <a:srgbClr val="00D7A6"/>
              </a:buClr>
              <a:buSzPts val="800"/>
              <a:buChar char="●"/>
            </a:pPr>
            <a:r>
              <a:rPr lang="en-US" sz="800" b="1">
                <a:solidFill>
                  <a:srgbClr val="00D7A6"/>
                </a:solidFill>
              </a:rPr>
              <a:t>Assessment of transversal competence (pp.  16 and 20)</a:t>
            </a:r>
          </a:p>
          <a:p>
            <a:pPr marL="302399" lvl="0" indent="-281199" algn="l" rtl="0">
              <a:spcBef>
                <a:spcPts val="0"/>
              </a:spcBef>
              <a:spcAft>
                <a:spcPts val="0"/>
              </a:spcAft>
              <a:buClr>
                <a:srgbClr val="00D7A6"/>
              </a:buClr>
              <a:buSzPts val="800"/>
              <a:buChar char="●"/>
            </a:pPr>
            <a:r>
              <a:rPr lang="en-US" sz="800" b="1">
                <a:solidFill>
                  <a:srgbClr val="00D7A6"/>
                </a:solidFill>
              </a:rPr>
              <a:t>Goals of the phenomenon process (pp. 23–25)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40"/>
          <p:cNvSpPr txBox="1">
            <a:spLocks noGrp="1"/>
          </p:cNvSpPr>
          <p:nvPr>
            <p:ph type="ctrTitle"/>
          </p:nvPr>
        </p:nvSpPr>
        <p:spPr>
          <a:xfrm>
            <a:off x="408563" y="457200"/>
            <a:ext cx="10739400" cy="2072100"/>
          </a:xfrm>
          <a:prstGeom prst="rect">
            <a:avLst/>
          </a:prstGeom>
        </p:spPr>
        <p:txBody>
          <a:bodyPr spcFirstLastPara="1" wrap="square" lIns="0" tIns="0" rIns="0" bIns="0" anchor="t" anchorCtr="0">
            <a:noAutofit/>
          </a:bodyPr>
          <a:lstStyle/>
          <a:p>
            <a:pPr marL="0" lvl="0" indent="0" algn="l" rtl="0">
              <a:lnSpc>
                <a:spcPct val="115000"/>
              </a:lnSpc>
              <a:spcBef>
                <a:spcPts val="0"/>
              </a:spcBef>
              <a:spcAft>
                <a:spcPts val="0"/>
              </a:spcAft>
              <a:buNone/>
            </a:pPr>
            <a:r>
              <a:rPr lang="en-US"/>
              <a:t>Subject-specific assessment</a:t>
            </a:r>
          </a:p>
          <a:p>
            <a:pPr marL="0" lvl="0" indent="0" algn="l" rtl="0">
              <a:spcBef>
                <a:spcPts val="120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41"/>
          <p:cNvSpPr txBox="1">
            <a:spLocks noGrp="1"/>
          </p:cNvSpPr>
          <p:nvPr>
            <p:ph type="title"/>
          </p:nvPr>
        </p:nvSpPr>
        <p:spPr>
          <a:xfrm>
            <a:off x="457199" y="408562"/>
            <a:ext cx="9972000" cy="787500"/>
          </a:xfrm>
          <a:prstGeom prst="rect">
            <a:avLst/>
          </a:prstGeom>
        </p:spPr>
        <p:txBody>
          <a:bodyPr spcFirstLastPara="1" wrap="square" lIns="0" tIns="0" rIns="0" bIns="0" anchor="t" anchorCtr="0">
            <a:noAutofit/>
          </a:bodyPr>
          <a:lstStyle/>
          <a:p>
            <a:pPr marL="0" lvl="0" indent="0" algn="l" rtl="0">
              <a:spcBef>
                <a:spcPts val="0"/>
              </a:spcBef>
              <a:spcAft>
                <a:spcPts val="0"/>
              </a:spcAft>
              <a:buClr>
                <a:schemeClr val="dk1"/>
              </a:buClr>
              <a:buSzPts val="1100"/>
              <a:buFont typeface="Arial"/>
              <a:buNone/>
            </a:pPr>
            <a:r>
              <a:rPr lang="en-US">
                <a:solidFill>
                  <a:srgbClr val="00D7A7"/>
                </a:solidFill>
              </a:rPr>
              <a:t>Tools</a:t>
            </a:r>
          </a:p>
          <a:p>
            <a:pPr marL="0" lvl="0" indent="0" algn="l" rtl="0">
              <a:spcBef>
                <a:spcPts val="0"/>
              </a:spcBef>
              <a:spcAft>
                <a:spcPts val="0"/>
              </a:spcAft>
              <a:buNone/>
            </a:pPr>
            <a:endParaRPr>
              <a:solidFill>
                <a:srgbClr val="00D7A7"/>
              </a:solidFill>
            </a:endParaRPr>
          </a:p>
        </p:txBody>
      </p:sp>
      <p:sp>
        <p:nvSpPr>
          <p:cNvPr id="280" name="Google Shape;280;p41"/>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5</a:t>
            </a:fld>
            <a:endParaRPr lang="fi-FI"/>
          </a:p>
        </p:txBody>
      </p:sp>
      <p:sp>
        <p:nvSpPr>
          <p:cNvPr id="281" name="Google Shape;281;p41"/>
          <p:cNvSpPr txBox="1">
            <a:spLocks noGrp="1"/>
          </p:cNvSpPr>
          <p:nvPr>
            <p:ph type="body" idx="1"/>
          </p:nvPr>
        </p:nvSpPr>
        <p:spPr>
          <a:xfrm>
            <a:off x="476000" y="5115850"/>
            <a:ext cx="2623800" cy="446700"/>
          </a:xfrm>
          <a:prstGeom prst="rect">
            <a:avLst/>
          </a:prstGeom>
        </p:spPr>
        <p:txBody>
          <a:bodyPr spcFirstLastPara="1" wrap="square" lIns="0" tIns="0" rIns="0" bIns="0" anchor="t" anchorCtr="0">
            <a:noAutofit/>
          </a:bodyPr>
          <a:lstStyle/>
          <a:p>
            <a:pPr marL="0" lvl="0" indent="0" algn="l" rtl="0">
              <a:lnSpc>
                <a:spcPct val="90000"/>
              </a:lnSpc>
              <a:spcBef>
                <a:spcPts val="0"/>
              </a:spcBef>
              <a:spcAft>
                <a:spcPts val="0"/>
              </a:spcAft>
              <a:buClr>
                <a:schemeClr val="dk1"/>
              </a:buClr>
              <a:buSzPts val="1100"/>
              <a:buFont typeface="Arial"/>
              <a:buNone/>
            </a:pPr>
            <a:r>
              <a:rPr lang="en-US" sz="1400" b="1"/>
              <a:t>Assessment table for subject-specific competence (p. 7)</a:t>
            </a:r>
          </a:p>
          <a:p>
            <a:pPr marL="0" lvl="0" indent="0" algn="l" rtl="0">
              <a:lnSpc>
                <a:spcPct val="115000"/>
              </a:lnSpc>
              <a:spcBef>
                <a:spcPts val="0"/>
              </a:spcBef>
              <a:spcAft>
                <a:spcPts val="0"/>
              </a:spcAft>
              <a:buNone/>
            </a:pPr>
            <a:endParaRPr sz="1400" b="1">
              <a:solidFill>
                <a:srgbClr val="00D7A6"/>
              </a:solidFill>
            </a:endParaRPr>
          </a:p>
        </p:txBody>
      </p:sp>
      <p:sp>
        <p:nvSpPr>
          <p:cNvPr id="282" name="Google Shape;282;p41"/>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en-US" sz="800" b="1"/>
              <a:t>TOOLS I Subject-specific assessment</a:t>
            </a:r>
          </a:p>
        </p:txBody>
      </p:sp>
      <p:pic>
        <p:nvPicPr>
          <p:cNvPr id="283" name="Google Shape;283;p41"/>
          <p:cNvPicPr preferRelativeResize="0"/>
          <p:nvPr/>
        </p:nvPicPr>
        <p:blipFill>
          <a:blip r:embed="rId3">
            <a:alphaModFix/>
          </a:blip>
          <a:stretch>
            <a:fillRect/>
          </a:stretch>
        </p:blipFill>
        <p:spPr>
          <a:xfrm>
            <a:off x="476000" y="1849350"/>
            <a:ext cx="5357673" cy="3036974"/>
          </a:xfrm>
          <a:prstGeom prst="rect">
            <a:avLst/>
          </a:prstGeom>
          <a:noFill/>
          <a:ln>
            <a:noFill/>
          </a:ln>
          <a:effectLst>
            <a:outerShdw blurRad="57150" dist="19050" dir="5400000" algn="bl" rotWithShape="0">
              <a:srgbClr val="000000">
                <a:alpha val="50000"/>
              </a:srgbClr>
            </a:outerShdw>
          </a:effectLst>
        </p:spPr>
      </p:pic>
      <p:sp>
        <p:nvSpPr>
          <p:cNvPr id="284" name="Google Shape;284;p41"/>
          <p:cNvSpPr txBox="1">
            <a:spLocks noGrp="1"/>
          </p:cNvSpPr>
          <p:nvPr>
            <p:ph type="body" idx="1"/>
          </p:nvPr>
        </p:nvSpPr>
        <p:spPr>
          <a:xfrm>
            <a:off x="6317000" y="5115850"/>
            <a:ext cx="2623800" cy="446700"/>
          </a:xfrm>
          <a:prstGeom prst="rect">
            <a:avLst/>
          </a:prstGeom>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1400" b="1"/>
              <a:t>Subject-specific template for interim and final assessment (p. 8)</a:t>
            </a:r>
          </a:p>
          <a:p>
            <a:pPr marL="0" lvl="0" indent="0" algn="l" rtl="0">
              <a:lnSpc>
                <a:spcPct val="115000"/>
              </a:lnSpc>
              <a:spcBef>
                <a:spcPts val="0"/>
              </a:spcBef>
              <a:spcAft>
                <a:spcPts val="0"/>
              </a:spcAft>
              <a:buNone/>
            </a:pPr>
            <a:endParaRPr sz="1400" b="1">
              <a:solidFill>
                <a:srgbClr val="00D7A6"/>
              </a:solidFill>
            </a:endParaRPr>
          </a:p>
        </p:txBody>
      </p:sp>
      <p:pic>
        <p:nvPicPr>
          <p:cNvPr id="285" name="Google Shape;285;p41"/>
          <p:cNvPicPr preferRelativeResize="0"/>
          <p:nvPr/>
        </p:nvPicPr>
        <p:blipFill>
          <a:blip r:embed="rId4">
            <a:alphaModFix/>
          </a:blip>
          <a:stretch>
            <a:fillRect/>
          </a:stretch>
        </p:blipFill>
        <p:spPr>
          <a:xfrm>
            <a:off x="6316999" y="1849350"/>
            <a:ext cx="5377615" cy="3036975"/>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pic>
        <p:nvPicPr>
          <p:cNvPr id="291" name="Google Shape;291;p42"/>
          <p:cNvPicPr preferRelativeResize="0"/>
          <p:nvPr/>
        </p:nvPicPr>
        <p:blipFill>
          <a:blip r:embed="rId3">
            <a:alphaModFix/>
          </a:blip>
          <a:stretch>
            <a:fillRect/>
          </a:stretch>
        </p:blipFill>
        <p:spPr>
          <a:xfrm>
            <a:off x="5021025" y="1529775"/>
            <a:ext cx="6741714" cy="3798476"/>
          </a:xfrm>
          <a:prstGeom prst="rect">
            <a:avLst/>
          </a:prstGeom>
          <a:noFill/>
          <a:ln>
            <a:noFill/>
          </a:ln>
          <a:effectLst>
            <a:outerShdw blurRad="57150" dist="19050" dir="5400000" algn="bl" rotWithShape="0">
              <a:srgbClr val="000000">
                <a:alpha val="50000"/>
              </a:srgbClr>
            </a:outerShdw>
          </a:effectLst>
        </p:spPr>
      </p:pic>
      <p:sp>
        <p:nvSpPr>
          <p:cNvPr id="292" name="Google Shape;292;p42"/>
          <p:cNvSpPr txBox="1">
            <a:spLocks noGrp="1"/>
          </p:cNvSpPr>
          <p:nvPr>
            <p:ph type="body" idx="4294967295"/>
          </p:nvPr>
        </p:nvSpPr>
        <p:spPr>
          <a:xfrm>
            <a:off x="476000" y="1168975"/>
            <a:ext cx="4224600" cy="4566900"/>
          </a:xfrm>
          <a:prstGeom prst="rect">
            <a:avLst/>
          </a:prstGeom>
        </p:spPr>
        <p:txBody>
          <a:bodyPr spcFirstLastPara="1" wrap="square" lIns="0" tIns="0" rIns="0" bIns="0" anchor="t" anchorCtr="0">
            <a:noAutofit/>
          </a:bodyPr>
          <a:lstStyle/>
          <a:p>
            <a:pPr marL="0" lvl="0" indent="0" algn="l" rtl="0">
              <a:lnSpc>
                <a:spcPct val="115000"/>
              </a:lnSpc>
              <a:spcBef>
                <a:spcPts val="0"/>
              </a:spcBef>
              <a:spcAft>
                <a:spcPts val="0"/>
              </a:spcAft>
              <a:buNone/>
            </a:pPr>
            <a:r>
              <a:rPr lang="en-US" sz="1000" b="1">
                <a:solidFill>
                  <a:srgbClr val="292929"/>
                </a:solidFill>
              </a:rPr>
              <a:t>What is a rubric? </a:t>
            </a:r>
            <a:r>
              <a:rPr lang="en-US" sz="1000"/>
              <a:t>A rubric, or an assessment table, is an excellent way to make learners see what is being looked for, and how this is displayed in their activity. The task of the assessment table is to concretely describe the kind of competence expected from learners and to make the activity as transparent as possible for both homes and learners.</a:t>
            </a:r>
          </a:p>
          <a:p>
            <a:pPr marL="0" lvl="0" indent="0" algn="l" rtl="0">
              <a:lnSpc>
                <a:spcPct val="115000"/>
              </a:lnSpc>
              <a:spcBef>
                <a:spcPts val="1200"/>
              </a:spcBef>
              <a:spcAft>
                <a:spcPts val="0"/>
              </a:spcAft>
              <a:buNone/>
            </a:pPr>
            <a:r>
              <a:rPr lang="en-US" sz="800" b="1"/>
              <a:t>The assessment criteria used in the rubric can be anything at all, such as:</a:t>
            </a:r>
          </a:p>
          <a:p>
            <a:pPr marL="457200" lvl="0" indent="-279400" algn="l" rtl="0">
              <a:lnSpc>
                <a:spcPct val="115000"/>
              </a:lnSpc>
              <a:spcBef>
                <a:spcPts val="1200"/>
              </a:spcBef>
              <a:spcAft>
                <a:spcPts val="0"/>
              </a:spcAft>
              <a:buSzPts val="800"/>
              <a:buChar char="•"/>
            </a:pPr>
            <a:r>
              <a:rPr lang="en-US" sz="800"/>
              <a:t>fail (4), adequate (5), fair (6), satisfactory (7), good (8), very good (9), excellent (10)</a:t>
            </a:r>
          </a:p>
          <a:p>
            <a:pPr marL="457200" lvl="0" indent="-279400" algn="l" rtl="0">
              <a:lnSpc>
                <a:spcPct val="115000"/>
              </a:lnSpc>
              <a:spcBef>
                <a:spcPts val="0"/>
              </a:spcBef>
              <a:spcAft>
                <a:spcPts val="0"/>
              </a:spcAft>
              <a:buSzPts val="800"/>
              <a:buChar char="•"/>
            </a:pPr>
            <a:r>
              <a:rPr lang="en-US" sz="800"/>
              <a:t>you can do this with support, you can do this to a varying extent, you can do this well, you can do this excellently</a:t>
            </a:r>
          </a:p>
          <a:p>
            <a:pPr marL="457200" lvl="0" indent="-279400" algn="l" rtl="0">
              <a:lnSpc>
                <a:spcPct val="115000"/>
              </a:lnSpc>
              <a:spcBef>
                <a:spcPts val="0"/>
              </a:spcBef>
              <a:spcAft>
                <a:spcPts val="0"/>
              </a:spcAft>
              <a:buSzPts val="800"/>
              <a:buChar char="•"/>
            </a:pPr>
            <a:r>
              <a:rPr lang="en-US" sz="800"/>
              <a:t>excellent, good, satisfactory, adequate</a:t>
            </a:r>
          </a:p>
          <a:p>
            <a:pPr marL="0" lvl="0" indent="0" algn="l" rtl="0">
              <a:lnSpc>
                <a:spcPct val="115000"/>
              </a:lnSpc>
              <a:spcBef>
                <a:spcPts val="1200"/>
              </a:spcBef>
              <a:spcAft>
                <a:spcPts val="0"/>
              </a:spcAft>
              <a:buNone/>
            </a:pPr>
            <a:r>
              <a:rPr lang="en-US" sz="800"/>
              <a:t>The main thing is that the assessment criteria and the descriptions for attaining these are understandable.</a:t>
            </a:r>
          </a:p>
          <a:p>
            <a:pPr marL="0" lvl="0" indent="0" algn="l" rtl="0">
              <a:spcBef>
                <a:spcPts val="1200"/>
              </a:spcBef>
              <a:spcAft>
                <a:spcPts val="0"/>
              </a:spcAft>
              <a:buNone/>
            </a:pPr>
            <a:r>
              <a:rPr lang="en-US" sz="800" b="1"/>
              <a:t>These phases must be completed before the tool is used: </a:t>
            </a:r>
          </a:p>
          <a:p>
            <a:pPr marL="0" lvl="0" indent="0" algn="l" rtl="0">
              <a:spcBef>
                <a:spcPts val="0"/>
              </a:spcBef>
              <a:spcAft>
                <a:spcPts val="0"/>
              </a:spcAft>
              <a:buClr>
                <a:schemeClr val="dk1"/>
              </a:buClr>
              <a:buSzPts val="1100"/>
              <a:buFont typeface="Arial"/>
              <a:buNone/>
            </a:pPr>
            <a:endParaRPr sz="800" b="1"/>
          </a:p>
          <a:p>
            <a:pPr marL="457200" lvl="0" indent="-279400" algn="l" rtl="0">
              <a:spcBef>
                <a:spcPts val="0"/>
              </a:spcBef>
              <a:spcAft>
                <a:spcPts val="0"/>
              </a:spcAft>
              <a:buSzPts val="800"/>
              <a:buAutoNum type="arabicPeriod"/>
            </a:pPr>
            <a:r>
              <a:rPr lang="en-US" sz="800"/>
              <a:t>Teachers jointly select the phenomenon discussed on the basis of themes that recur in the curriculum.</a:t>
            </a:r>
          </a:p>
          <a:p>
            <a:pPr marL="0" lvl="0" indent="0" algn="l" rtl="0">
              <a:spcBef>
                <a:spcPts val="0"/>
              </a:spcBef>
              <a:spcAft>
                <a:spcPts val="0"/>
              </a:spcAft>
              <a:buClr>
                <a:schemeClr val="dk1"/>
              </a:buClr>
              <a:buSzPts val="1100"/>
              <a:buFont typeface="Arial"/>
              <a:buNone/>
            </a:pPr>
            <a:endParaRPr sz="800"/>
          </a:p>
          <a:p>
            <a:pPr marL="457200" lvl="0" indent="-279400" algn="l" rtl="0">
              <a:spcBef>
                <a:spcPts val="0"/>
              </a:spcBef>
              <a:spcAft>
                <a:spcPts val="0"/>
              </a:spcAft>
              <a:buSzPts val="800"/>
              <a:buAutoNum type="arabicPeriod"/>
            </a:pPr>
            <a:r>
              <a:rPr lang="en-US" sz="800"/>
              <a:t>Teachers identify subject-specific goals associated with the topic, and based on these, specify the shared main goal for the whole phenomenon.</a:t>
            </a:r>
          </a:p>
          <a:p>
            <a:pPr marL="0" lvl="0" indent="0" algn="l" rtl="0">
              <a:spcBef>
                <a:spcPts val="0"/>
              </a:spcBef>
              <a:spcAft>
                <a:spcPts val="0"/>
              </a:spcAft>
              <a:buClr>
                <a:schemeClr val="dk1"/>
              </a:buClr>
              <a:buSzPts val="1100"/>
              <a:buFont typeface="Arial"/>
              <a:buNone/>
            </a:pPr>
            <a:endParaRPr sz="800" b="1"/>
          </a:p>
          <a:p>
            <a:pPr marL="0" lvl="0" indent="0" algn="l" rtl="0">
              <a:spcBef>
                <a:spcPts val="0"/>
              </a:spcBef>
              <a:spcAft>
                <a:spcPts val="0"/>
              </a:spcAft>
              <a:buClr>
                <a:schemeClr val="dk1"/>
              </a:buClr>
              <a:buSzPts val="1100"/>
              <a:buFont typeface="Arial"/>
              <a:buNone/>
            </a:pPr>
            <a:r>
              <a:rPr lang="en-US" sz="800" b="1"/>
              <a:t>Import the following matters to the rubric: </a:t>
            </a:r>
          </a:p>
          <a:p>
            <a:pPr marL="0" lvl="0" indent="0" algn="l" rtl="0">
              <a:spcBef>
                <a:spcPts val="0"/>
              </a:spcBef>
              <a:spcAft>
                <a:spcPts val="0"/>
              </a:spcAft>
              <a:buClr>
                <a:schemeClr val="dk1"/>
              </a:buClr>
              <a:buSzPts val="1100"/>
              <a:buFont typeface="Arial"/>
              <a:buNone/>
            </a:pPr>
            <a:endParaRPr sz="800" b="1"/>
          </a:p>
          <a:p>
            <a:pPr marL="0" lvl="0" indent="0" algn="l" rtl="0">
              <a:spcBef>
                <a:spcPts val="0"/>
              </a:spcBef>
              <a:spcAft>
                <a:spcPts val="0"/>
              </a:spcAft>
              <a:buClr>
                <a:schemeClr val="dk1"/>
              </a:buClr>
              <a:buSzPts val="1100"/>
              <a:buFont typeface="Arial"/>
              <a:buNone/>
            </a:pPr>
            <a:r>
              <a:rPr lang="en-US" sz="800"/>
              <a:t>Teachers add to the rubric the goals of teaching and the objects assessed, which are related to the phenomenon being discussed. (descriptions from the criteria for final assessment </a:t>
            </a:r>
            <a:r>
              <a:rPr lang="en-US" sz="800" u="sng">
                <a:solidFill>
                  <a:schemeClr val="hlink"/>
                </a:solidFill>
                <a:hlinkClick r:id="rId4"/>
              </a:rPr>
              <a:t>https://www.oph.fi/fi/koulutus-ja-tutkinnot/oppiaineiden-paattoarviointi</a:t>
            </a:r>
            <a:r>
              <a:rPr lang="en-US" sz="800"/>
              <a:t>)</a:t>
            </a:r>
          </a:p>
          <a:p>
            <a:pPr marL="0" lvl="0" indent="0" algn="l" rtl="0">
              <a:spcBef>
                <a:spcPts val="0"/>
              </a:spcBef>
              <a:spcAft>
                <a:spcPts val="0"/>
              </a:spcAft>
              <a:buClr>
                <a:schemeClr val="dk1"/>
              </a:buClr>
              <a:buSzPts val="1100"/>
              <a:buFont typeface="Arial"/>
              <a:buNone/>
            </a:pPr>
            <a:endParaRPr sz="800"/>
          </a:p>
          <a:p>
            <a:pPr marL="0" lvl="0" indent="0" algn="l" rtl="0">
              <a:spcBef>
                <a:spcPts val="0"/>
              </a:spcBef>
              <a:spcAft>
                <a:spcPts val="0"/>
              </a:spcAft>
              <a:buClr>
                <a:schemeClr val="dk1"/>
              </a:buClr>
              <a:buSzPts val="1100"/>
              <a:buFont typeface="Arial"/>
              <a:buNone/>
            </a:pPr>
            <a:r>
              <a:rPr lang="en-US" sz="800" b="1"/>
              <a:t>Use the rubric as support for the assessment: </a:t>
            </a:r>
          </a:p>
          <a:p>
            <a:pPr marL="0" lvl="0" indent="0" algn="l" rtl="0">
              <a:spcBef>
                <a:spcPts val="0"/>
              </a:spcBef>
              <a:spcAft>
                <a:spcPts val="0"/>
              </a:spcAft>
              <a:buClr>
                <a:schemeClr val="dk1"/>
              </a:buClr>
              <a:buSzPts val="1100"/>
              <a:buFont typeface="Arial"/>
              <a:buNone/>
            </a:pPr>
            <a:endParaRPr sz="800" b="1"/>
          </a:p>
          <a:p>
            <a:pPr marL="0" lvl="0" indent="0" algn="l" rtl="0">
              <a:spcBef>
                <a:spcPts val="0"/>
              </a:spcBef>
              <a:spcAft>
                <a:spcPts val="0"/>
              </a:spcAft>
              <a:buClr>
                <a:schemeClr val="dk1"/>
              </a:buClr>
              <a:buSzPts val="1100"/>
              <a:buFont typeface="Arial"/>
              <a:buNone/>
            </a:pPr>
            <a:r>
              <a:rPr lang="en-US" sz="800"/>
              <a:t>The teacher and the learners assess the progress of the learning process and the realization of goals in relation to the assessment criteria imported to the rubric tool.</a:t>
            </a:r>
            <a:r>
              <a:rPr lang="en-US" sz="800" b="1"/>
              <a:t> </a:t>
            </a:r>
          </a:p>
          <a:p>
            <a:pPr marL="0" lvl="0" indent="0" algn="l" rtl="0">
              <a:spcBef>
                <a:spcPts val="0"/>
              </a:spcBef>
              <a:spcAft>
                <a:spcPts val="0"/>
              </a:spcAft>
              <a:buNone/>
            </a:pPr>
            <a:endParaRPr sz="800" b="1"/>
          </a:p>
          <a:p>
            <a:pPr marL="0" lvl="0" indent="0" algn="l" rtl="0">
              <a:spcBef>
                <a:spcPts val="0"/>
              </a:spcBef>
              <a:spcAft>
                <a:spcPts val="0"/>
              </a:spcAft>
              <a:buNone/>
            </a:pPr>
            <a:endParaRPr sz="800" b="1"/>
          </a:p>
          <a:p>
            <a:pPr marL="0" lvl="0" indent="0" algn="l" rtl="0">
              <a:spcBef>
                <a:spcPts val="0"/>
              </a:spcBef>
              <a:spcAft>
                <a:spcPts val="0"/>
              </a:spcAft>
              <a:buNone/>
            </a:pPr>
            <a:endParaRPr sz="800" b="1"/>
          </a:p>
          <a:p>
            <a:pPr marL="0" lvl="0" indent="0" algn="l" rtl="0">
              <a:spcBef>
                <a:spcPts val="0"/>
              </a:spcBef>
              <a:spcAft>
                <a:spcPts val="0"/>
              </a:spcAft>
              <a:buNone/>
            </a:pPr>
            <a:endParaRPr sz="800"/>
          </a:p>
        </p:txBody>
      </p:sp>
      <p:sp>
        <p:nvSpPr>
          <p:cNvPr id="293" name="Google Shape;293;p42"/>
          <p:cNvSpPr txBox="1">
            <a:spLocks noGrp="1"/>
          </p:cNvSpPr>
          <p:nvPr>
            <p:ph type="title"/>
          </p:nvPr>
        </p:nvSpPr>
        <p:spPr>
          <a:xfrm>
            <a:off x="457199" y="408562"/>
            <a:ext cx="9972000" cy="787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3000">
                <a:latin typeface="Arial"/>
                <a:ea typeface="Arial"/>
                <a:cs typeface="Arial"/>
                <a:sym typeface="Arial"/>
              </a:rPr>
              <a:t>Assessment table for subject-specific competence</a:t>
            </a:r>
          </a:p>
        </p:txBody>
      </p:sp>
      <p:sp>
        <p:nvSpPr>
          <p:cNvPr id="294" name="Google Shape;294;p42"/>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6</a:t>
            </a:fld>
            <a:endParaRPr lang="fi-FI"/>
          </a:p>
        </p:txBody>
      </p:sp>
      <p:sp>
        <p:nvSpPr>
          <p:cNvPr id="295" name="Google Shape;295;p42"/>
          <p:cNvSpPr txBox="1"/>
          <p:nvPr/>
        </p:nvSpPr>
        <p:spPr>
          <a:xfrm>
            <a:off x="5457050" y="5607875"/>
            <a:ext cx="2618700" cy="787500"/>
          </a:xfrm>
          <a:prstGeom prst="rect">
            <a:avLst/>
          </a:prstGeom>
          <a:noFill/>
          <a:ln w="9525" cap="flat" cmpd="sng">
            <a:solidFill>
              <a:srgbClr val="9FC9EB"/>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US" sz="1000"/>
              <a:t>Write the goals being learned here. Clearly bring out the goals set for learning whose realization is assessed.</a:t>
            </a:r>
          </a:p>
        </p:txBody>
      </p:sp>
      <p:cxnSp>
        <p:nvCxnSpPr>
          <p:cNvPr id="296" name="Google Shape;296;p42"/>
          <p:cNvCxnSpPr>
            <a:stCxn id="295" idx="0"/>
          </p:cNvCxnSpPr>
          <p:nvPr/>
        </p:nvCxnSpPr>
        <p:spPr>
          <a:xfrm rot="10800000">
            <a:off x="6056600" y="3119375"/>
            <a:ext cx="709800" cy="2488500"/>
          </a:xfrm>
          <a:prstGeom prst="straightConnector1">
            <a:avLst/>
          </a:prstGeom>
          <a:noFill/>
          <a:ln w="9525" cap="flat" cmpd="sng">
            <a:solidFill>
              <a:srgbClr val="9FC9EB"/>
            </a:solidFill>
            <a:prstDash val="solid"/>
            <a:round/>
            <a:headEnd type="none" w="med" len="med"/>
            <a:tailEnd type="oval" w="med" len="med"/>
          </a:ln>
        </p:spPr>
      </p:cxnSp>
      <p:sp>
        <p:nvSpPr>
          <p:cNvPr id="297" name="Google Shape;297;p42"/>
          <p:cNvSpPr txBox="1"/>
          <p:nvPr/>
        </p:nvSpPr>
        <p:spPr>
          <a:xfrm>
            <a:off x="8918600" y="852700"/>
            <a:ext cx="2959500" cy="397500"/>
          </a:xfrm>
          <a:prstGeom prst="rect">
            <a:avLst/>
          </a:prstGeom>
          <a:noFill/>
          <a:ln w="9525" cap="flat" cmpd="sng">
            <a:solidFill>
              <a:srgbClr val="9FC9EB"/>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US" sz="1000"/>
              <a:t>Write the assessment scale used on this line.</a:t>
            </a:r>
          </a:p>
        </p:txBody>
      </p:sp>
      <p:cxnSp>
        <p:nvCxnSpPr>
          <p:cNvPr id="298" name="Google Shape;298;p42"/>
          <p:cNvCxnSpPr>
            <a:stCxn id="297" idx="2"/>
          </p:cNvCxnSpPr>
          <p:nvPr/>
        </p:nvCxnSpPr>
        <p:spPr>
          <a:xfrm flipH="1">
            <a:off x="9219650" y="1250200"/>
            <a:ext cx="1178700" cy="707100"/>
          </a:xfrm>
          <a:prstGeom prst="straightConnector1">
            <a:avLst/>
          </a:prstGeom>
          <a:noFill/>
          <a:ln w="9525" cap="flat" cmpd="sng">
            <a:solidFill>
              <a:srgbClr val="9FC9EB"/>
            </a:solidFill>
            <a:prstDash val="solid"/>
            <a:round/>
            <a:headEnd type="none" w="med" len="med"/>
            <a:tailEnd type="oval" w="med" len="med"/>
          </a:ln>
        </p:spPr>
      </p:cxnSp>
      <p:sp>
        <p:nvSpPr>
          <p:cNvPr id="299" name="Google Shape;299;p42"/>
          <p:cNvSpPr txBox="1"/>
          <p:nvPr/>
        </p:nvSpPr>
        <p:spPr>
          <a:xfrm>
            <a:off x="6022125" y="898525"/>
            <a:ext cx="2618700" cy="540900"/>
          </a:xfrm>
          <a:prstGeom prst="rect">
            <a:avLst/>
          </a:prstGeom>
          <a:noFill/>
          <a:ln w="9525" cap="flat" cmpd="sng">
            <a:solidFill>
              <a:srgbClr val="9FC9EB"/>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US" sz="1000"/>
              <a:t>Write the objects of assessment in this column.</a:t>
            </a:r>
          </a:p>
        </p:txBody>
      </p:sp>
      <p:cxnSp>
        <p:nvCxnSpPr>
          <p:cNvPr id="300" name="Google Shape;300;p42"/>
          <p:cNvCxnSpPr>
            <a:stCxn id="299" idx="2"/>
          </p:cNvCxnSpPr>
          <p:nvPr/>
        </p:nvCxnSpPr>
        <p:spPr>
          <a:xfrm>
            <a:off x="7331475" y="1439425"/>
            <a:ext cx="0" cy="1006500"/>
          </a:xfrm>
          <a:prstGeom prst="straightConnector1">
            <a:avLst/>
          </a:prstGeom>
          <a:noFill/>
          <a:ln w="9525" cap="flat" cmpd="sng">
            <a:solidFill>
              <a:srgbClr val="9FC9EB"/>
            </a:solidFill>
            <a:prstDash val="solid"/>
            <a:round/>
            <a:headEnd type="none" w="med" len="med"/>
            <a:tailEnd type="oval" w="med" len="med"/>
          </a:ln>
        </p:spPr>
      </p:cxnSp>
      <p:sp>
        <p:nvSpPr>
          <p:cNvPr id="301" name="Google Shape;301;p42"/>
          <p:cNvSpPr/>
          <p:nvPr/>
        </p:nvSpPr>
        <p:spPr>
          <a:xfrm>
            <a:off x="8175350" y="5607825"/>
            <a:ext cx="759600" cy="490200"/>
          </a:xfrm>
          <a:prstGeom prst="rect">
            <a:avLst/>
          </a:prstGeom>
          <a:solidFill>
            <a:schemeClr val="accent3"/>
          </a:solidFill>
          <a:ln w="9525" cap="flat" cmpd="sng">
            <a:solidFill>
              <a:srgbClr val="9FC9E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42"/>
          <p:cNvSpPr txBox="1"/>
          <p:nvPr/>
        </p:nvSpPr>
        <p:spPr>
          <a:xfrm>
            <a:off x="8934950" y="5607825"/>
            <a:ext cx="2618700" cy="1006500"/>
          </a:xfrm>
          <a:prstGeom prst="rect">
            <a:avLst/>
          </a:prstGeom>
          <a:noFill/>
          <a:ln w="9525" cap="flat" cmpd="sng">
            <a:solidFill>
              <a:srgbClr val="9FC9EB"/>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US" sz="1000"/>
              <a:t>Shade or mark the section that best describes the realization of the goal set. During the process, you can review lessons learned in relation to the assessment criteria and give learners feedback on where you are going, and what could be developed further.</a:t>
            </a:r>
          </a:p>
        </p:txBody>
      </p:sp>
      <p:sp>
        <p:nvSpPr>
          <p:cNvPr id="303" name="Google Shape;303;p42"/>
          <p:cNvSpPr/>
          <p:nvPr/>
        </p:nvSpPr>
        <p:spPr>
          <a:xfrm>
            <a:off x="7713700" y="4431225"/>
            <a:ext cx="759600" cy="3453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42"/>
          <p:cNvSpPr/>
          <p:nvPr/>
        </p:nvSpPr>
        <p:spPr>
          <a:xfrm>
            <a:off x="8473300" y="3620525"/>
            <a:ext cx="759600" cy="810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42"/>
          <p:cNvSpPr/>
          <p:nvPr/>
        </p:nvSpPr>
        <p:spPr>
          <a:xfrm>
            <a:off x="7713700" y="3223025"/>
            <a:ext cx="759600" cy="397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06" name="Google Shape;306;p42"/>
          <p:cNvCxnSpPr>
            <a:stCxn id="307" idx="0"/>
          </p:cNvCxnSpPr>
          <p:nvPr/>
        </p:nvCxnSpPr>
        <p:spPr>
          <a:xfrm rot="10800000">
            <a:off x="8128050" y="2256500"/>
            <a:ext cx="2030100" cy="713400"/>
          </a:xfrm>
          <a:prstGeom prst="straightConnector1">
            <a:avLst/>
          </a:prstGeom>
          <a:noFill/>
          <a:ln w="9525" cap="flat" cmpd="sng">
            <a:solidFill>
              <a:srgbClr val="9FC9EB"/>
            </a:solidFill>
            <a:prstDash val="solid"/>
            <a:round/>
            <a:headEnd type="none" w="med" len="med"/>
            <a:tailEnd type="oval" w="med" len="med"/>
          </a:ln>
        </p:spPr>
      </p:cxnSp>
      <p:sp>
        <p:nvSpPr>
          <p:cNvPr id="308" name="Google Shape;308;p42"/>
          <p:cNvSpPr/>
          <p:nvPr/>
        </p:nvSpPr>
        <p:spPr>
          <a:xfrm>
            <a:off x="8473300" y="2825375"/>
            <a:ext cx="759600" cy="397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42"/>
          <p:cNvSpPr txBox="1"/>
          <p:nvPr/>
        </p:nvSpPr>
        <p:spPr>
          <a:xfrm>
            <a:off x="8734500" y="2969900"/>
            <a:ext cx="2847300" cy="650700"/>
          </a:xfrm>
          <a:prstGeom prst="rect">
            <a:avLst/>
          </a:prstGeom>
          <a:solidFill>
            <a:srgbClr val="FFFFFF"/>
          </a:solidFill>
          <a:ln w="9525" cap="flat" cmpd="sng">
            <a:solidFill>
              <a:srgbClr val="9FC9EB"/>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US" sz="1000"/>
              <a:t>For each goal, write assessment criteria in which you describe what the realization of the goal means concretely.</a:t>
            </a:r>
          </a:p>
        </p:txBody>
      </p:sp>
      <p:sp>
        <p:nvSpPr>
          <p:cNvPr id="309" name="Google Shape;309;p42"/>
          <p:cNvSpPr/>
          <p:nvPr/>
        </p:nvSpPr>
        <p:spPr>
          <a:xfrm>
            <a:off x="9962450" y="2037875"/>
            <a:ext cx="759600" cy="397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10" name="Google Shape;310;p42"/>
          <p:cNvCxnSpPr>
            <a:stCxn id="302" idx="0"/>
            <a:endCxn id="304" idx="2"/>
          </p:cNvCxnSpPr>
          <p:nvPr/>
        </p:nvCxnSpPr>
        <p:spPr>
          <a:xfrm rot="10800000">
            <a:off x="8853200" y="4431225"/>
            <a:ext cx="1391100" cy="1176600"/>
          </a:xfrm>
          <a:prstGeom prst="straightConnector1">
            <a:avLst/>
          </a:prstGeom>
          <a:noFill/>
          <a:ln w="9525" cap="flat" cmpd="sng">
            <a:solidFill>
              <a:srgbClr val="9FC9EB"/>
            </a:solidFill>
            <a:prstDash val="solid"/>
            <a:round/>
            <a:headEnd type="none" w="med" len="med"/>
            <a:tailEnd type="oval" w="med" len="med"/>
          </a:ln>
        </p:spPr>
      </p:cxnSp>
      <p:sp>
        <p:nvSpPr>
          <p:cNvPr id="311" name="Google Shape;311;p42"/>
          <p:cNvSpPr/>
          <p:nvPr/>
        </p:nvSpPr>
        <p:spPr>
          <a:xfrm>
            <a:off x="7713700" y="2429075"/>
            <a:ext cx="759600" cy="397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42"/>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lvl="0" indent="0" algn="l" rtl="0">
              <a:lnSpc>
                <a:spcPct val="90000"/>
              </a:lnSpc>
              <a:spcBef>
                <a:spcPts val="600"/>
              </a:spcBef>
              <a:spcAft>
                <a:spcPts val="0"/>
              </a:spcAft>
              <a:buClr>
                <a:srgbClr val="343D58"/>
              </a:buClr>
              <a:buSzPts val="800"/>
              <a:buFont typeface="Arial"/>
              <a:buNone/>
            </a:pPr>
            <a:r>
              <a:rPr lang="en-US" sz="800" b="1"/>
              <a:t>INSTRUCTIONS FOR FILLING OUT THE RUBRIC: Subject-specific assessment criteria</a:t>
            </a:r>
          </a:p>
          <a:p>
            <a:pPr marL="0" marR="0" lvl="0" indent="0" algn="l" rtl="0">
              <a:lnSpc>
                <a:spcPct val="90000"/>
              </a:lnSpc>
              <a:spcBef>
                <a:spcPts val="600"/>
              </a:spcBef>
              <a:spcAft>
                <a:spcPts val="0"/>
              </a:spcAft>
              <a:buClr>
                <a:srgbClr val="343D58"/>
              </a:buClr>
              <a:buSzPts val="800"/>
              <a:buFont typeface="Arial"/>
              <a:buNone/>
            </a:pPr>
            <a:endParaRPr sz="8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graphicFrame>
        <p:nvGraphicFramePr>
          <p:cNvPr id="317" name="Google Shape;317;p43"/>
          <p:cNvGraphicFramePr/>
          <p:nvPr/>
        </p:nvGraphicFramePr>
        <p:xfrm>
          <a:off x="3526938" y="633388"/>
          <a:ext cx="8147700" cy="5221450"/>
        </p:xfrm>
        <a:graphic>
          <a:graphicData uri="http://schemas.openxmlformats.org/drawingml/2006/table">
            <a:tbl>
              <a:tblPr>
                <a:noFill/>
                <a:tableStyleId>{3D2BE97B-CBCA-4684-8CA2-D9B863EF6814}</a:tableStyleId>
              </a:tblPr>
              <a:tblGrid>
                <a:gridCol w="1357950">
                  <a:extLst>
                    <a:ext uri="{9D8B030D-6E8A-4147-A177-3AD203B41FA5}">
                      <a16:colId xmlns:a16="http://schemas.microsoft.com/office/drawing/2014/main" val="20000"/>
                    </a:ext>
                  </a:extLst>
                </a:gridCol>
                <a:gridCol w="1357950">
                  <a:extLst>
                    <a:ext uri="{9D8B030D-6E8A-4147-A177-3AD203B41FA5}">
                      <a16:colId xmlns:a16="http://schemas.microsoft.com/office/drawing/2014/main" val="20001"/>
                    </a:ext>
                  </a:extLst>
                </a:gridCol>
                <a:gridCol w="1357950">
                  <a:extLst>
                    <a:ext uri="{9D8B030D-6E8A-4147-A177-3AD203B41FA5}">
                      <a16:colId xmlns:a16="http://schemas.microsoft.com/office/drawing/2014/main" val="20002"/>
                    </a:ext>
                  </a:extLst>
                </a:gridCol>
                <a:gridCol w="1357950">
                  <a:extLst>
                    <a:ext uri="{9D8B030D-6E8A-4147-A177-3AD203B41FA5}">
                      <a16:colId xmlns:a16="http://schemas.microsoft.com/office/drawing/2014/main" val="20003"/>
                    </a:ext>
                  </a:extLst>
                </a:gridCol>
                <a:gridCol w="1357950">
                  <a:extLst>
                    <a:ext uri="{9D8B030D-6E8A-4147-A177-3AD203B41FA5}">
                      <a16:colId xmlns:a16="http://schemas.microsoft.com/office/drawing/2014/main" val="20004"/>
                    </a:ext>
                  </a:extLst>
                </a:gridCol>
                <a:gridCol w="1357950">
                  <a:extLst>
                    <a:ext uri="{9D8B030D-6E8A-4147-A177-3AD203B41FA5}">
                      <a16:colId xmlns:a16="http://schemas.microsoft.com/office/drawing/2014/main" val="20005"/>
                    </a:ext>
                  </a:extLst>
                </a:gridCol>
              </a:tblGrid>
              <a:tr h="289625">
                <a:tc>
                  <a:txBody>
                    <a:bodyPr/>
                    <a:lstStyle/>
                    <a:p>
                      <a:pPr marL="0" lvl="0" indent="0" algn="ctr" rtl="0">
                        <a:spcBef>
                          <a:spcPts val="0"/>
                        </a:spcBef>
                        <a:spcAft>
                          <a:spcPts val="0"/>
                        </a:spcAft>
                        <a:buNone/>
                      </a:pPr>
                      <a:r>
                        <a:rPr lang="en-US" sz="700">
                          <a:solidFill>
                            <a:srgbClr val="434343"/>
                          </a:solidFill>
                          <a:latin typeface="Arial Black"/>
                          <a:ea typeface="Arial Black"/>
                          <a:cs typeface="Arial Black"/>
                          <a:sym typeface="Arial Black"/>
                        </a:rPr>
                        <a:t>Skill-related goals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ctr" rtl="0">
                        <a:spcBef>
                          <a:spcPts val="0"/>
                        </a:spcBef>
                        <a:spcAft>
                          <a:spcPts val="0"/>
                        </a:spcAft>
                        <a:buNone/>
                      </a:pPr>
                      <a:r>
                        <a:rPr lang="en-US" sz="700">
                          <a:solidFill>
                            <a:srgbClr val="434343"/>
                          </a:solidFill>
                          <a:latin typeface="Arial Black"/>
                          <a:ea typeface="Arial Black"/>
                          <a:cs typeface="Arial Black"/>
                          <a:sym typeface="Arial Black"/>
                        </a:rPr>
                        <a:t>Assessment criterion</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ctr" rtl="0">
                        <a:spcBef>
                          <a:spcPts val="0"/>
                        </a:spcBef>
                        <a:spcAft>
                          <a:spcPts val="0"/>
                        </a:spcAft>
                        <a:buNone/>
                      </a:pPr>
                      <a:r>
                        <a:rPr lang="en-US" sz="700">
                          <a:solidFill>
                            <a:srgbClr val="434343"/>
                          </a:solidFill>
                          <a:latin typeface="Arial Black"/>
                          <a:ea typeface="Arial Black"/>
                          <a:cs typeface="Arial Black"/>
                          <a:sym typeface="Arial Black"/>
                        </a:rPr>
                        <a:t>Assessment criterion</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ctr" rtl="0">
                        <a:spcBef>
                          <a:spcPts val="0"/>
                        </a:spcBef>
                        <a:spcAft>
                          <a:spcPts val="0"/>
                        </a:spcAft>
                        <a:buClr>
                          <a:schemeClr val="dk1"/>
                        </a:buClr>
                        <a:buSzPts val="1100"/>
                        <a:buFont typeface="Arial"/>
                        <a:buNone/>
                      </a:pPr>
                      <a:r>
                        <a:rPr lang="en-US" sz="700">
                          <a:solidFill>
                            <a:srgbClr val="434343"/>
                          </a:solidFill>
                          <a:latin typeface="Arial Black"/>
                          <a:ea typeface="Arial Black"/>
                          <a:cs typeface="Arial Black"/>
                          <a:sym typeface="Arial Black"/>
                        </a:rPr>
                        <a:t>Assessment criterion</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ctr" rtl="0">
                        <a:spcBef>
                          <a:spcPts val="0"/>
                        </a:spcBef>
                        <a:spcAft>
                          <a:spcPts val="0"/>
                        </a:spcAft>
                        <a:buClr>
                          <a:schemeClr val="dk1"/>
                        </a:buClr>
                        <a:buSzPts val="1100"/>
                        <a:buFont typeface="Arial"/>
                        <a:buNone/>
                      </a:pPr>
                      <a:r>
                        <a:rPr lang="en-US" sz="700">
                          <a:solidFill>
                            <a:srgbClr val="434343"/>
                          </a:solidFill>
                          <a:latin typeface="Arial Black"/>
                          <a:ea typeface="Arial Black"/>
                          <a:cs typeface="Arial Black"/>
                          <a:sym typeface="Arial Black"/>
                        </a:rPr>
                        <a:t>Assessment criterion</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tc>
                  <a:txBody>
                    <a:bodyPr/>
                    <a:lstStyle/>
                    <a:p>
                      <a:pPr marL="0" lvl="0" indent="0" algn="ctr" rtl="0">
                        <a:spcBef>
                          <a:spcPts val="0"/>
                        </a:spcBef>
                        <a:spcAft>
                          <a:spcPts val="0"/>
                        </a:spcAft>
                        <a:buClr>
                          <a:schemeClr val="dk1"/>
                        </a:buClr>
                        <a:buSzPts val="1100"/>
                        <a:buFont typeface="Arial"/>
                        <a:buNone/>
                      </a:pPr>
                      <a:r>
                        <a:rPr lang="en-US" sz="700">
                          <a:solidFill>
                            <a:srgbClr val="434343"/>
                          </a:solidFill>
                          <a:latin typeface="Arial Black"/>
                          <a:ea typeface="Arial Black"/>
                          <a:cs typeface="Arial Black"/>
                          <a:sym typeface="Arial Black"/>
                        </a:rPr>
                        <a:t>Assessment criterion</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solidFill>
                      <a:srgbClr val="DEDFE1"/>
                    </a:solidFill>
                  </a:tcPr>
                </a:tc>
                <a:extLst>
                  <a:ext uri="{0D108BD9-81ED-4DB2-BD59-A6C34878D82A}">
                    <a16:rowId xmlns:a16="http://schemas.microsoft.com/office/drawing/2014/main" val="10000"/>
                  </a:ext>
                </a:extLst>
              </a:tr>
              <a:tr h="711600">
                <a:tc>
                  <a:txBody>
                    <a:bodyPr/>
                    <a:lstStyle/>
                    <a:p>
                      <a:pPr marL="0" lvl="0" indent="0" algn="l" rtl="0">
                        <a:spcBef>
                          <a:spcPts val="0"/>
                        </a:spcBef>
                        <a:spcAft>
                          <a:spcPts val="0"/>
                        </a:spcAft>
                        <a:buNone/>
                      </a:pPr>
                      <a:r>
                        <a:rPr lang="en-US" sz="600">
                          <a:latin typeface="Arial Black"/>
                          <a:ea typeface="Arial Black"/>
                          <a:cs typeface="Arial Black"/>
                          <a:sym typeface="Arial Black"/>
                        </a:rPr>
                        <a:t>1. Object of the assessment: </a:t>
                      </a:r>
                    </a:p>
                    <a:p>
                      <a:pPr marL="0" lvl="0" indent="0" algn="l" rtl="0">
                        <a:spcBef>
                          <a:spcPts val="0"/>
                        </a:spcBef>
                        <a:spcAft>
                          <a:spcPts val="0"/>
                        </a:spcAft>
                        <a:buNone/>
                      </a:pPr>
                      <a:endParaRPr sz="600" b="1"/>
                    </a:p>
                    <a:p>
                      <a:pPr marL="0" lvl="0" indent="0" algn="l" rtl="0">
                        <a:spcBef>
                          <a:spcPts val="0"/>
                        </a:spcBef>
                        <a:spcAft>
                          <a:spcPts val="0"/>
                        </a:spcAft>
                        <a:buNone/>
                      </a:pPr>
                      <a:endParaRPr sz="600" b="1"/>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r>
                        <a:rPr lang="en-US" sz="600"/>
                        <a:t>Grounds</a:t>
                      </a: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6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1"/>
                  </a:ext>
                </a:extLst>
              </a:tr>
              <a:tr h="711600">
                <a:tc>
                  <a:txBody>
                    <a:bodyPr/>
                    <a:lstStyle/>
                    <a:p>
                      <a:pPr marL="0" lvl="0" indent="0" algn="l" rtl="0">
                        <a:spcBef>
                          <a:spcPts val="0"/>
                        </a:spcBef>
                        <a:spcAft>
                          <a:spcPts val="0"/>
                        </a:spcAft>
                        <a:buClr>
                          <a:schemeClr val="dk1"/>
                        </a:buClr>
                        <a:buSzPts val="1100"/>
                        <a:buFont typeface="Arial"/>
                        <a:buNone/>
                      </a:pPr>
                      <a:r>
                        <a:rPr lang="en-US" sz="600">
                          <a:solidFill>
                            <a:schemeClr val="dk1"/>
                          </a:solidFill>
                          <a:latin typeface="Arial Black"/>
                          <a:ea typeface="Arial Black"/>
                          <a:cs typeface="Arial Black"/>
                          <a:sym typeface="Arial Black"/>
                        </a:rPr>
                        <a:t>2.  Object of the assessment</a:t>
                      </a:r>
                    </a:p>
                    <a:p>
                      <a:pPr marL="0" lvl="0" indent="0" algn="l" rtl="0">
                        <a:spcBef>
                          <a:spcPts val="0"/>
                        </a:spcBef>
                        <a:spcAft>
                          <a:spcPts val="0"/>
                        </a:spcAft>
                        <a:buClr>
                          <a:schemeClr val="dk1"/>
                        </a:buClr>
                        <a:buSzPts val="1100"/>
                        <a:buFont typeface="Arial"/>
                        <a:buNone/>
                      </a:pPr>
                      <a:endParaRPr sz="600" b="1">
                        <a:solidFill>
                          <a:schemeClr val="dk1"/>
                        </a:solidFill>
                      </a:endParaRPr>
                    </a:p>
                    <a:p>
                      <a:pPr marL="0" lvl="0" indent="0" algn="l" rtl="0">
                        <a:spcBef>
                          <a:spcPts val="0"/>
                        </a:spcBef>
                        <a:spcAft>
                          <a:spcPts val="0"/>
                        </a:spcAft>
                        <a:buClr>
                          <a:schemeClr val="dk1"/>
                        </a:buClr>
                        <a:buSzPts val="1100"/>
                        <a:buFont typeface="Arial"/>
                        <a:buNone/>
                      </a:pPr>
                      <a:endParaRPr sz="600">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2"/>
                  </a:ext>
                </a:extLst>
              </a:tr>
              <a:tr h="711600">
                <a:tc>
                  <a:txBody>
                    <a:bodyPr/>
                    <a:lstStyle/>
                    <a:p>
                      <a:pPr marL="0" lvl="0" indent="0" algn="l" rtl="0">
                        <a:spcBef>
                          <a:spcPts val="0"/>
                        </a:spcBef>
                        <a:spcAft>
                          <a:spcPts val="0"/>
                        </a:spcAft>
                        <a:buNone/>
                      </a:pPr>
                      <a:r>
                        <a:rPr lang="en-US" sz="600">
                          <a:solidFill>
                            <a:schemeClr val="dk1"/>
                          </a:solidFill>
                          <a:latin typeface="Arial Black"/>
                          <a:ea typeface="Arial Black"/>
                          <a:cs typeface="Arial Black"/>
                          <a:sym typeface="Arial Black"/>
                        </a:rPr>
                        <a:t>3.  Object of the assessment</a:t>
                      </a:r>
                    </a:p>
                    <a:p>
                      <a:pPr marL="0" lvl="0" indent="0" algn="l" rtl="0">
                        <a:spcBef>
                          <a:spcPts val="0"/>
                        </a:spcBef>
                        <a:spcAft>
                          <a:spcPts val="0"/>
                        </a:spcAft>
                        <a:buNone/>
                      </a:pPr>
                      <a:endParaRPr sz="600" b="1">
                        <a:solidFill>
                          <a:schemeClr val="dk1"/>
                        </a:solidFill>
                      </a:endParaRPr>
                    </a:p>
                    <a:p>
                      <a:pPr marL="0" lvl="0" indent="0" algn="l" rtl="0">
                        <a:spcBef>
                          <a:spcPts val="0"/>
                        </a:spcBef>
                        <a:spcAft>
                          <a:spcPts val="0"/>
                        </a:spcAft>
                        <a:buNone/>
                      </a:pPr>
                      <a:endParaRPr sz="600">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3"/>
                  </a:ext>
                </a:extLst>
              </a:tr>
              <a:tr h="711600">
                <a:tc>
                  <a:txBody>
                    <a:bodyPr/>
                    <a:lstStyle/>
                    <a:p>
                      <a:pPr marL="0" lvl="0" indent="0" algn="l" rtl="0">
                        <a:spcBef>
                          <a:spcPts val="0"/>
                        </a:spcBef>
                        <a:spcAft>
                          <a:spcPts val="0"/>
                        </a:spcAft>
                        <a:buNone/>
                      </a:pPr>
                      <a:r>
                        <a:rPr lang="en-US" sz="600">
                          <a:solidFill>
                            <a:schemeClr val="dk1"/>
                          </a:solidFill>
                          <a:latin typeface="Arial Black"/>
                          <a:ea typeface="Arial Black"/>
                          <a:cs typeface="Arial Black"/>
                          <a:sym typeface="Arial Black"/>
                        </a:rPr>
                        <a:t>4.  Object of the assessment</a:t>
                      </a:r>
                    </a:p>
                    <a:p>
                      <a:pPr marL="0" lvl="0" indent="0" algn="l" rtl="0">
                        <a:spcBef>
                          <a:spcPts val="0"/>
                        </a:spcBef>
                        <a:spcAft>
                          <a:spcPts val="0"/>
                        </a:spcAft>
                        <a:buNone/>
                      </a:pPr>
                      <a:endParaRPr sz="600" b="1">
                        <a:solidFill>
                          <a:schemeClr val="dk1"/>
                        </a:solidFill>
                      </a:endParaRPr>
                    </a:p>
                    <a:p>
                      <a:pPr marL="0" lvl="0" indent="0" algn="l" rtl="0">
                        <a:spcBef>
                          <a:spcPts val="0"/>
                        </a:spcBef>
                        <a:spcAft>
                          <a:spcPts val="0"/>
                        </a:spcAft>
                        <a:buNone/>
                      </a:pPr>
                      <a:endParaRPr sz="600">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4"/>
                  </a:ext>
                </a:extLst>
              </a:tr>
              <a:tr h="740025">
                <a:tc>
                  <a:txBody>
                    <a:bodyPr/>
                    <a:lstStyle/>
                    <a:p>
                      <a:pPr marL="0" lvl="0" indent="0" algn="l" rtl="0">
                        <a:spcBef>
                          <a:spcPts val="0"/>
                        </a:spcBef>
                        <a:spcAft>
                          <a:spcPts val="0"/>
                        </a:spcAft>
                        <a:buNone/>
                      </a:pPr>
                      <a:r>
                        <a:rPr lang="en-US" sz="600">
                          <a:solidFill>
                            <a:schemeClr val="dk1"/>
                          </a:solidFill>
                          <a:latin typeface="Arial Black"/>
                          <a:ea typeface="Arial Black"/>
                          <a:cs typeface="Arial Black"/>
                          <a:sym typeface="Arial Black"/>
                        </a:rPr>
                        <a:t>5.  Object of the assessment</a:t>
                      </a:r>
                    </a:p>
                    <a:p>
                      <a:pPr marL="0" lvl="0" indent="0" algn="l" rtl="0">
                        <a:spcBef>
                          <a:spcPts val="0"/>
                        </a:spcBef>
                        <a:spcAft>
                          <a:spcPts val="0"/>
                        </a:spcAft>
                        <a:buNone/>
                      </a:pPr>
                      <a:endParaRPr sz="600">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5"/>
                  </a:ext>
                </a:extLst>
              </a:tr>
              <a:tr h="740025">
                <a:tc>
                  <a:txBody>
                    <a:bodyPr/>
                    <a:lstStyle/>
                    <a:p>
                      <a:pPr marL="0" lvl="0" indent="0" algn="l" rtl="0">
                        <a:spcBef>
                          <a:spcPts val="0"/>
                        </a:spcBef>
                        <a:spcAft>
                          <a:spcPts val="0"/>
                        </a:spcAft>
                        <a:buNone/>
                      </a:pPr>
                      <a:r>
                        <a:rPr lang="en-US" sz="600">
                          <a:solidFill>
                            <a:schemeClr val="dk1"/>
                          </a:solidFill>
                          <a:latin typeface="Arial Black"/>
                          <a:ea typeface="Arial Black"/>
                          <a:cs typeface="Arial Black"/>
                          <a:sym typeface="Arial Black"/>
                        </a:rPr>
                        <a:t>6.  Object of the assessment</a:t>
                      </a:r>
                    </a:p>
                    <a:p>
                      <a:pPr marL="0" lvl="0" indent="0" algn="l" rtl="0">
                        <a:spcBef>
                          <a:spcPts val="0"/>
                        </a:spcBef>
                        <a:spcAft>
                          <a:spcPts val="0"/>
                        </a:spcAft>
                        <a:buNone/>
                      </a:pPr>
                      <a:endParaRPr sz="600" b="1">
                        <a:solidFill>
                          <a:schemeClr val="dk1"/>
                        </a:solidFill>
                      </a:endParaRPr>
                    </a:p>
                    <a:p>
                      <a:pPr marL="0" lvl="0" indent="0" algn="l" rtl="0">
                        <a:spcBef>
                          <a:spcPts val="0"/>
                        </a:spcBef>
                        <a:spcAft>
                          <a:spcPts val="0"/>
                        </a:spcAft>
                        <a:buNone/>
                      </a:pPr>
                      <a:endParaRPr sz="600">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6"/>
                  </a:ext>
                </a:extLst>
              </a:tr>
              <a:tr h="605375">
                <a:tc>
                  <a:txBody>
                    <a:bodyPr/>
                    <a:lstStyle/>
                    <a:p>
                      <a:pPr marL="0" lvl="0" indent="0" algn="l" rtl="0">
                        <a:spcBef>
                          <a:spcPts val="0"/>
                        </a:spcBef>
                        <a:spcAft>
                          <a:spcPts val="0"/>
                        </a:spcAft>
                        <a:buNone/>
                      </a:pPr>
                      <a:r>
                        <a:rPr lang="en-US" sz="600">
                          <a:solidFill>
                            <a:schemeClr val="dk1"/>
                          </a:solidFill>
                          <a:latin typeface="Arial Black"/>
                          <a:ea typeface="Arial Black"/>
                          <a:cs typeface="Arial Black"/>
                          <a:sym typeface="Arial Black"/>
                        </a:rPr>
                        <a:t>7. Object of the assessment</a:t>
                      </a:r>
                    </a:p>
                    <a:p>
                      <a:pPr marL="0" lvl="0" indent="0" algn="l" rtl="0">
                        <a:spcBef>
                          <a:spcPts val="0"/>
                        </a:spcBef>
                        <a:spcAft>
                          <a:spcPts val="0"/>
                        </a:spcAft>
                        <a:buNone/>
                      </a:pPr>
                      <a:endParaRPr sz="600" b="1">
                        <a:solidFill>
                          <a:schemeClr val="dk1"/>
                        </a:solidFill>
                      </a:endParaRPr>
                    </a:p>
                    <a:p>
                      <a:pPr marL="0" lvl="0" indent="0" algn="l" rtl="0">
                        <a:spcBef>
                          <a:spcPts val="0"/>
                        </a:spcBef>
                        <a:spcAft>
                          <a:spcPts val="0"/>
                        </a:spcAft>
                        <a:buNone/>
                      </a:pPr>
                      <a:endParaRPr sz="600">
                        <a:solidFill>
                          <a:schemeClr val="dk1"/>
                        </a:solidFill>
                      </a:endParaRPr>
                    </a:p>
                    <a:p>
                      <a:pPr marL="0" lvl="0" indent="0" algn="l" rtl="0">
                        <a:spcBef>
                          <a:spcPts val="0"/>
                        </a:spcBef>
                        <a:spcAft>
                          <a:spcPts val="0"/>
                        </a:spcAft>
                        <a:buNone/>
                      </a:pPr>
                      <a:endParaRPr sz="600">
                        <a:latin typeface="Arial Black"/>
                        <a:ea typeface="Arial Black"/>
                        <a:cs typeface="Arial Black"/>
                        <a:sym typeface="Arial Black"/>
                      </a:endParaRPr>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tc>
                  <a:txBody>
                    <a:bodyPr/>
                    <a:lstStyle/>
                    <a:p>
                      <a:pPr marL="0" lvl="0" indent="0" algn="l" rtl="0">
                        <a:spcBef>
                          <a:spcPts val="0"/>
                        </a:spcBef>
                        <a:spcAft>
                          <a:spcPts val="0"/>
                        </a:spcAft>
                        <a:buNone/>
                      </a:pPr>
                      <a:endParaRPr sz="500"/>
                    </a:p>
                  </a:txBody>
                  <a:tcPr marL="91425" marR="91425" marT="91425" marB="91425">
                    <a:lnL w="9525" cap="flat" cmpd="sng">
                      <a:solidFill>
                        <a:srgbClr val="DEDFE1"/>
                      </a:solidFill>
                      <a:prstDash val="solid"/>
                      <a:round/>
                      <a:headEnd type="none" w="sm" len="sm"/>
                      <a:tailEnd type="none" w="sm" len="sm"/>
                    </a:lnL>
                    <a:lnR w="9525" cap="flat" cmpd="sng">
                      <a:solidFill>
                        <a:srgbClr val="DEDFE1"/>
                      </a:solidFill>
                      <a:prstDash val="solid"/>
                      <a:round/>
                      <a:headEnd type="none" w="sm" len="sm"/>
                      <a:tailEnd type="none" w="sm" len="sm"/>
                    </a:lnR>
                    <a:lnT w="9525" cap="flat" cmpd="sng">
                      <a:solidFill>
                        <a:srgbClr val="DEDFE1"/>
                      </a:solidFill>
                      <a:prstDash val="solid"/>
                      <a:round/>
                      <a:headEnd type="none" w="sm" len="sm"/>
                      <a:tailEnd type="none" w="sm" len="sm"/>
                    </a:lnT>
                    <a:lnB w="9525" cap="flat" cmpd="sng">
                      <a:solidFill>
                        <a:srgbClr val="DEDFE1"/>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sp>
        <p:nvSpPr>
          <p:cNvPr id="318" name="Google Shape;318;p43"/>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7</a:t>
            </a:fld>
            <a:endParaRPr lang="fi-FI"/>
          </a:p>
        </p:txBody>
      </p:sp>
      <p:sp>
        <p:nvSpPr>
          <p:cNvPr id="319" name="Google Shape;319;p43"/>
          <p:cNvSpPr txBox="1"/>
          <p:nvPr/>
        </p:nvSpPr>
        <p:spPr>
          <a:xfrm>
            <a:off x="456351" y="210900"/>
            <a:ext cx="5599800" cy="3225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0"/>
              </a:spcBef>
              <a:spcAft>
                <a:spcPts val="0"/>
              </a:spcAft>
              <a:buClr>
                <a:srgbClr val="343D58"/>
              </a:buClr>
              <a:buSzPts val="1200"/>
              <a:buFont typeface="Arial"/>
              <a:buNone/>
            </a:pPr>
            <a:r>
              <a:rPr lang="en-US" sz="1200" b="1">
                <a:latin typeface="Arial"/>
                <a:ea typeface="Arial"/>
                <a:cs typeface="Arial"/>
                <a:sym typeface="Arial"/>
              </a:rPr>
              <a:t>PHENOMENON</a:t>
            </a:r>
            <a:r>
              <a:rPr lang="en-US" sz="1200" b="1"/>
              <a:t>:________________________________________________</a:t>
            </a:r>
          </a:p>
          <a:p>
            <a:pPr marL="0" lvl="0" indent="0" algn="l" rtl="0">
              <a:lnSpc>
                <a:spcPct val="90000"/>
              </a:lnSpc>
              <a:spcBef>
                <a:spcPts val="600"/>
              </a:spcBef>
              <a:spcAft>
                <a:spcPts val="0"/>
              </a:spcAft>
              <a:buClr>
                <a:srgbClr val="343D58"/>
              </a:buClr>
              <a:buSzPts val="800"/>
              <a:buFont typeface="Arial"/>
              <a:buNone/>
            </a:pPr>
            <a:r>
              <a:rPr lang="en-US" sz="800"/>
              <a:t>Write the name of the phenomenon studied here</a:t>
            </a:r>
          </a:p>
        </p:txBody>
      </p:sp>
      <p:sp>
        <p:nvSpPr>
          <p:cNvPr id="320" name="Google Shape;320;p43"/>
          <p:cNvSpPr txBox="1"/>
          <p:nvPr/>
        </p:nvSpPr>
        <p:spPr>
          <a:xfrm>
            <a:off x="5933726" y="210900"/>
            <a:ext cx="5599800" cy="3225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0"/>
              </a:spcBef>
              <a:spcAft>
                <a:spcPts val="0"/>
              </a:spcAft>
              <a:buClr>
                <a:srgbClr val="343D58"/>
              </a:buClr>
              <a:buSzPts val="1200"/>
              <a:buFont typeface="Arial"/>
              <a:buNone/>
            </a:pPr>
            <a:r>
              <a:rPr lang="en-US" sz="1200" b="1"/>
              <a:t>SUBJECT:________________________________________________</a:t>
            </a:r>
          </a:p>
          <a:p>
            <a:pPr marL="0" lvl="0" indent="0" algn="l" rtl="0">
              <a:lnSpc>
                <a:spcPct val="90000"/>
              </a:lnSpc>
              <a:spcBef>
                <a:spcPts val="600"/>
              </a:spcBef>
              <a:spcAft>
                <a:spcPts val="0"/>
              </a:spcAft>
              <a:buClr>
                <a:srgbClr val="343D58"/>
              </a:buClr>
              <a:buSzPts val="800"/>
              <a:buFont typeface="Arial"/>
              <a:buNone/>
            </a:pPr>
            <a:r>
              <a:rPr lang="en-US" sz="800"/>
              <a:t>Write the name of the subject here</a:t>
            </a:r>
          </a:p>
        </p:txBody>
      </p:sp>
      <p:sp>
        <p:nvSpPr>
          <p:cNvPr id="321" name="Google Shape;321;p43"/>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lvl="0" indent="0" algn="l" rtl="0">
              <a:lnSpc>
                <a:spcPct val="90000"/>
              </a:lnSpc>
              <a:spcBef>
                <a:spcPts val="600"/>
              </a:spcBef>
              <a:spcAft>
                <a:spcPts val="0"/>
              </a:spcAft>
              <a:buClr>
                <a:srgbClr val="343D58"/>
              </a:buClr>
              <a:buSzPts val="800"/>
              <a:buFont typeface="Arial"/>
              <a:buNone/>
            </a:pPr>
            <a:r>
              <a:rPr lang="en-US" sz="800" b="1"/>
              <a:t>RUBRIC: Assessment table for subject-specific competence</a:t>
            </a:r>
          </a:p>
          <a:p>
            <a:pPr marL="0" marR="0" lvl="0" indent="0" algn="l" rtl="0">
              <a:lnSpc>
                <a:spcPct val="90000"/>
              </a:lnSpc>
              <a:spcBef>
                <a:spcPts val="600"/>
              </a:spcBef>
              <a:spcAft>
                <a:spcPts val="0"/>
              </a:spcAft>
              <a:buClr>
                <a:srgbClr val="343D58"/>
              </a:buClr>
              <a:buSzPts val="800"/>
              <a:buFont typeface="Arial"/>
              <a:buNone/>
            </a:pPr>
            <a:endParaRPr sz="800" b="1"/>
          </a:p>
        </p:txBody>
      </p:sp>
      <p:sp>
        <p:nvSpPr>
          <p:cNvPr id="322" name="Google Shape;322;p43"/>
          <p:cNvSpPr/>
          <p:nvPr/>
        </p:nvSpPr>
        <p:spPr>
          <a:xfrm>
            <a:off x="476000" y="633400"/>
            <a:ext cx="2853300" cy="5221500"/>
          </a:xfrm>
          <a:prstGeom prst="rect">
            <a:avLst/>
          </a:prstGeom>
          <a:noFill/>
          <a:ln w="9525" cap="flat" cmpd="sng">
            <a:solidFill>
              <a:srgbClr val="DEDFE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43"/>
          <p:cNvSpPr txBox="1"/>
          <p:nvPr/>
        </p:nvSpPr>
        <p:spPr>
          <a:xfrm>
            <a:off x="595990" y="785888"/>
            <a:ext cx="2613300" cy="322500"/>
          </a:xfrm>
          <a:prstGeom prst="rect">
            <a:avLst/>
          </a:prstGeom>
          <a:noFill/>
          <a:ln>
            <a:noFill/>
          </a:ln>
        </p:spPr>
        <p:txBody>
          <a:bodyPr spcFirstLastPara="1" wrap="square" lIns="18000" tIns="0" rIns="0" bIns="0" anchor="t" anchorCtr="0">
            <a:noAutofit/>
          </a:bodyPr>
          <a:lstStyle/>
          <a:p>
            <a:pPr marL="0" marR="0" lvl="0" indent="0" algn="l" rtl="0">
              <a:lnSpc>
                <a:spcPct val="100000"/>
              </a:lnSpc>
              <a:spcBef>
                <a:spcPts val="0"/>
              </a:spcBef>
              <a:spcAft>
                <a:spcPts val="0"/>
              </a:spcAft>
              <a:buClr>
                <a:srgbClr val="343D58"/>
              </a:buClr>
              <a:buSzPts val="800"/>
              <a:buFont typeface="Arial"/>
              <a:buNone/>
            </a:pPr>
            <a:r>
              <a:rPr lang="en-US" sz="1000">
                <a:latin typeface="Arial Black"/>
                <a:ea typeface="Arial Black"/>
                <a:cs typeface="Arial Black"/>
                <a:sym typeface="Arial Black"/>
              </a:rPr>
              <a:t>Goals for the subject</a:t>
            </a:r>
          </a:p>
          <a:p>
            <a:pPr marL="0" marR="0" lvl="0" indent="0" algn="l" rtl="0">
              <a:lnSpc>
                <a:spcPct val="100000"/>
              </a:lnSpc>
              <a:spcBef>
                <a:spcPts val="0"/>
              </a:spcBef>
              <a:spcAft>
                <a:spcPts val="0"/>
              </a:spcAft>
              <a:buClr>
                <a:srgbClr val="343D58"/>
              </a:buClr>
              <a:buSzPts val="800"/>
              <a:buFont typeface="Arial"/>
              <a:buNone/>
            </a:pPr>
            <a:endParaRPr sz="1000">
              <a:latin typeface="Arial Black"/>
              <a:ea typeface="Arial Black"/>
              <a:cs typeface="Arial Black"/>
              <a:sym typeface="Arial Black"/>
            </a:endParaRPr>
          </a:p>
          <a:p>
            <a:pPr marL="0" marR="0" lvl="0" indent="0" algn="l" rtl="0">
              <a:lnSpc>
                <a:spcPct val="100000"/>
              </a:lnSpc>
              <a:spcBef>
                <a:spcPts val="0"/>
              </a:spcBef>
              <a:spcAft>
                <a:spcPts val="0"/>
              </a:spcAft>
              <a:buClr>
                <a:srgbClr val="343D58"/>
              </a:buClr>
              <a:buSzPts val="800"/>
              <a:buFont typeface="Arial"/>
              <a:buNone/>
            </a:pPr>
            <a:endParaRPr sz="1000"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44"/>
          <p:cNvSpPr txBox="1"/>
          <p:nvPr/>
        </p:nvSpPr>
        <p:spPr>
          <a:xfrm>
            <a:off x="426300" y="771550"/>
            <a:ext cx="5889300" cy="329100"/>
          </a:xfrm>
          <a:prstGeom prst="rect">
            <a:avLst/>
          </a:prstGeom>
          <a:solidFill>
            <a:srgbClr val="0072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1000" b="1">
                <a:solidFill>
                  <a:srgbClr val="FFFFFF"/>
                </a:solidFill>
              </a:rPr>
              <a:t>Self-assessment by the student</a:t>
            </a:r>
          </a:p>
        </p:txBody>
      </p:sp>
      <p:sp>
        <p:nvSpPr>
          <p:cNvPr id="329" name="Google Shape;329;p44"/>
          <p:cNvSpPr/>
          <p:nvPr/>
        </p:nvSpPr>
        <p:spPr>
          <a:xfrm>
            <a:off x="426300" y="764025"/>
            <a:ext cx="5889300" cy="2270400"/>
          </a:xfrm>
          <a:prstGeom prst="rect">
            <a:avLst/>
          </a:prstGeom>
          <a:noFill/>
          <a:ln w="19050" cap="flat" cmpd="sng">
            <a:solidFill>
              <a:srgbClr val="DEDFE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30" name="Google Shape;330;p44" title="Chart"/>
          <p:cNvPicPr preferRelativeResize="0"/>
          <p:nvPr/>
        </p:nvPicPr>
        <p:blipFill>
          <a:blip r:embed="rId3">
            <a:alphaModFix/>
          </a:blip>
          <a:stretch>
            <a:fillRect/>
          </a:stretch>
        </p:blipFill>
        <p:spPr>
          <a:xfrm>
            <a:off x="6544200" y="791794"/>
            <a:ext cx="5190600" cy="5049656"/>
          </a:xfrm>
          <a:prstGeom prst="rect">
            <a:avLst/>
          </a:prstGeom>
          <a:noFill/>
          <a:ln w="19050" cap="flat" cmpd="sng">
            <a:solidFill>
              <a:srgbClr val="DEDFE1"/>
            </a:solidFill>
            <a:prstDash val="solid"/>
            <a:round/>
            <a:headEnd type="none" w="sm" len="sm"/>
            <a:tailEnd type="none" w="sm" len="sm"/>
          </a:ln>
        </p:spPr>
      </p:pic>
      <p:sp>
        <p:nvSpPr>
          <p:cNvPr id="331" name="Google Shape;331;p44"/>
          <p:cNvSpPr txBox="1">
            <a:spLocks noGrp="1"/>
          </p:cNvSpPr>
          <p:nvPr>
            <p:ph type="body" idx="1"/>
          </p:nvPr>
        </p:nvSpPr>
        <p:spPr>
          <a:xfrm>
            <a:off x="457200" y="1176900"/>
            <a:ext cx="5889300" cy="1941300"/>
          </a:xfrm>
          <a:prstGeom prst="rect">
            <a:avLst/>
          </a:prstGeom>
          <a:noFill/>
          <a:ln>
            <a:noFill/>
          </a:ln>
        </p:spPr>
        <p:txBody>
          <a:bodyPr spcFirstLastPara="1" wrap="square" lIns="0" tIns="36000" rIns="0" bIns="0" anchor="t" anchorCtr="0">
            <a:noAutofit/>
          </a:bodyPr>
          <a:lstStyle/>
          <a:p>
            <a:pPr marL="35999" lvl="0" indent="0" algn="l" rtl="0">
              <a:lnSpc>
                <a:spcPct val="90000"/>
              </a:lnSpc>
              <a:spcBef>
                <a:spcPts val="0"/>
              </a:spcBef>
              <a:spcAft>
                <a:spcPts val="0"/>
              </a:spcAft>
              <a:buClr>
                <a:srgbClr val="343D58"/>
              </a:buClr>
              <a:buSzPts val="1200"/>
              <a:buFont typeface="Arial"/>
              <a:buNone/>
            </a:pPr>
            <a:r>
              <a:rPr lang="en-US" sz="700" b="1"/>
              <a:t>1. How did you achieve the goals you set? State reasons for your answer. </a:t>
            </a:r>
          </a:p>
          <a:p>
            <a:pPr marL="35999" lvl="0" indent="0" algn="l" rtl="0">
              <a:lnSpc>
                <a:spcPct val="90000"/>
              </a:lnSpc>
              <a:spcBef>
                <a:spcPts val="0"/>
              </a:spcBef>
              <a:spcAft>
                <a:spcPts val="0"/>
              </a:spcAft>
              <a:buClr>
                <a:srgbClr val="343D58"/>
              </a:buClr>
              <a:buSzPts val="1200"/>
              <a:buFont typeface="Arial"/>
              <a:buNone/>
            </a:pPr>
            <a:endParaRPr sz="700" i="1"/>
          </a:p>
          <a:p>
            <a:pPr marL="35999" lvl="0" indent="0" algn="l" rtl="0">
              <a:lnSpc>
                <a:spcPct val="90000"/>
              </a:lnSpc>
              <a:spcBef>
                <a:spcPts val="0"/>
              </a:spcBef>
              <a:spcAft>
                <a:spcPts val="0"/>
              </a:spcAft>
              <a:buClr>
                <a:srgbClr val="343D58"/>
              </a:buClr>
              <a:buSzPts val="1200"/>
              <a:buFont typeface="Arial"/>
              <a:buNone/>
            </a:pPr>
            <a:endParaRPr sz="700" i="1"/>
          </a:p>
          <a:p>
            <a:pPr marL="35999" lvl="0" indent="0" algn="l" rtl="0">
              <a:lnSpc>
                <a:spcPct val="90000"/>
              </a:lnSpc>
              <a:spcBef>
                <a:spcPts val="0"/>
              </a:spcBef>
              <a:spcAft>
                <a:spcPts val="0"/>
              </a:spcAft>
              <a:buClr>
                <a:srgbClr val="343D58"/>
              </a:buClr>
              <a:buSzPts val="1200"/>
              <a:buFont typeface="Arial"/>
              <a:buNone/>
            </a:pPr>
            <a:endParaRPr sz="700"/>
          </a:p>
          <a:p>
            <a:pPr marL="35999" lvl="0" indent="0" algn="l" rtl="0">
              <a:lnSpc>
                <a:spcPct val="90000"/>
              </a:lnSpc>
              <a:spcBef>
                <a:spcPts val="0"/>
              </a:spcBef>
              <a:spcAft>
                <a:spcPts val="0"/>
              </a:spcAft>
              <a:buClr>
                <a:srgbClr val="343D58"/>
              </a:buClr>
              <a:buSzPts val="1200"/>
              <a:buFont typeface="Arial"/>
              <a:buNone/>
            </a:pPr>
            <a:r>
              <a:rPr lang="en-US" sz="700" b="1"/>
              <a:t>2. Did you follow the plan you drew up? Why/why not? </a:t>
            </a:r>
          </a:p>
          <a:p>
            <a:pPr marL="35999" lvl="0" indent="0" algn="l" rtl="0">
              <a:lnSpc>
                <a:spcPct val="90000"/>
              </a:lnSpc>
              <a:spcBef>
                <a:spcPts val="0"/>
              </a:spcBef>
              <a:spcAft>
                <a:spcPts val="0"/>
              </a:spcAft>
              <a:buClr>
                <a:srgbClr val="343D58"/>
              </a:buClr>
              <a:buSzPts val="1200"/>
              <a:buFont typeface="Arial"/>
              <a:buNone/>
            </a:pPr>
            <a:endParaRPr sz="700" i="1"/>
          </a:p>
          <a:p>
            <a:pPr marL="35999" lvl="0" indent="0" algn="l" rtl="0">
              <a:lnSpc>
                <a:spcPct val="90000"/>
              </a:lnSpc>
              <a:spcBef>
                <a:spcPts val="0"/>
              </a:spcBef>
              <a:spcAft>
                <a:spcPts val="0"/>
              </a:spcAft>
              <a:buClr>
                <a:srgbClr val="343D58"/>
              </a:buClr>
              <a:buSzPts val="1200"/>
              <a:buFont typeface="Arial"/>
              <a:buNone/>
            </a:pPr>
            <a:endParaRPr sz="700" i="1"/>
          </a:p>
          <a:p>
            <a:pPr marL="35999" lvl="0" indent="0" algn="l" rtl="0">
              <a:lnSpc>
                <a:spcPct val="90000"/>
              </a:lnSpc>
              <a:spcBef>
                <a:spcPts val="0"/>
              </a:spcBef>
              <a:spcAft>
                <a:spcPts val="0"/>
              </a:spcAft>
              <a:buClr>
                <a:srgbClr val="343D58"/>
              </a:buClr>
              <a:buSzPts val="1200"/>
              <a:buFont typeface="Arial"/>
              <a:buNone/>
            </a:pPr>
            <a:endParaRPr sz="700" i="1"/>
          </a:p>
          <a:p>
            <a:pPr marL="35999" lvl="0" indent="0" algn="l" rtl="0">
              <a:lnSpc>
                <a:spcPct val="90000"/>
              </a:lnSpc>
              <a:spcBef>
                <a:spcPts val="0"/>
              </a:spcBef>
              <a:spcAft>
                <a:spcPts val="0"/>
              </a:spcAft>
              <a:buClr>
                <a:srgbClr val="343D58"/>
              </a:buClr>
              <a:buSzPts val="1200"/>
              <a:buFont typeface="Arial"/>
              <a:buNone/>
            </a:pPr>
            <a:r>
              <a:rPr lang="en-US" sz="700" b="1"/>
              <a:t>3. In your opinion, how did you succeed at sharing lessons learned? State reasons for your answer. </a:t>
            </a:r>
          </a:p>
          <a:p>
            <a:pPr marL="35999" lvl="0" indent="0" algn="l" rtl="0">
              <a:lnSpc>
                <a:spcPct val="90000"/>
              </a:lnSpc>
              <a:spcBef>
                <a:spcPts val="0"/>
              </a:spcBef>
              <a:spcAft>
                <a:spcPts val="0"/>
              </a:spcAft>
              <a:buClr>
                <a:srgbClr val="343D58"/>
              </a:buClr>
              <a:buSzPts val="1200"/>
              <a:buFont typeface="Arial"/>
              <a:buNone/>
            </a:pPr>
            <a:endParaRPr sz="700" i="1"/>
          </a:p>
          <a:p>
            <a:pPr marL="35999" lvl="0" indent="0" algn="l" rtl="0">
              <a:lnSpc>
                <a:spcPct val="90000"/>
              </a:lnSpc>
              <a:spcBef>
                <a:spcPts val="0"/>
              </a:spcBef>
              <a:spcAft>
                <a:spcPts val="0"/>
              </a:spcAft>
              <a:buClr>
                <a:srgbClr val="343D58"/>
              </a:buClr>
              <a:buSzPts val="1200"/>
              <a:buFont typeface="Arial"/>
              <a:buNone/>
            </a:pPr>
            <a:endParaRPr sz="700" i="1"/>
          </a:p>
          <a:p>
            <a:pPr marL="35999" lvl="0" indent="0" algn="l" rtl="0">
              <a:lnSpc>
                <a:spcPct val="90000"/>
              </a:lnSpc>
              <a:spcBef>
                <a:spcPts val="0"/>
              </a:spcBef>
              <a:spcAft>
                <a:spcPts val="0"/>
              </a:spcAft>
              <a:buClr>
                <a:srgbClr val="343D58"/>
              </a:buClr>
              <a:buSzPts val="1200"/>
              <a:buFont typeface="Arial"/>
              <a:buNone/>
            </a:pPr>
            <a:endParaRPr sz="700"/>
          </a:p>
          <a:p>
            <a:pPr marL="35999" lvl="0" indent="0" algn="l" rtl="0">
              <a:lnSpc>
                <a:spcPct val="90000"/>
              </a:lnSpc>
              <a:spcBef>
                <a:spcPts val="0"/>
              </a:spcBef>
              <a:spcAft>
                <a:spcPts val="0"/>
              </a:spcAft>
              <a:buClr>
                <a:srgbClr val="343D58"/>
              </a:buClr>
              <a:buSzPts val="1200"/>
              <a:buFont typeface="Arial"/>
              <a:buNone/>
            </a:pPr>
            <a:r>
              <a:rPr lang="en-US" sz="700" b="1"/>
              <a:t>3. What did you succeed at?</a:t>
            </a:r>
          </a:p>
          <a:p>
            <a:pPr marL="35999" lvl="0" indent="0" algn="l" rtl="0">
              <a:lnSpc>
                <a:spcPct val="90000"/>
              </a:lnSpc>
              <a:spcBef>
                <a:spcPts val="0"/>
              </a:spcBef>
              <a:spcAft>
                <a:spcPts val="0"/>
              </a:spcAft>
              <a:buClr>
                <a:srgbClr val="343D58"/>
              </a:buClr>
              <a:buSzPts val="1200"/>
              <a:buFont typeface="Arial"/>
              <a:buNone/>
            </a:pPr>
            <a:endParaRPr sz="700" i="1"/>
          </a:p>
          <a:p>
            <a:pPr marL="35999" lvl="0" indent="0" algn="l" rtl="0">
              <a:lnSpc>
                <a:spcPct val="90000"/>
              </a:lnSpc>
              <a:spcBef>
                <a:spcPts val="0"/>
              </a:spcBef>
              <a:spcAft>
                <a:spcPts val="0"/>
              </a:spcAft>
              <a:buClr>
                <a:srgbClr val="343D58"/>
              </a:buClr>
              <a:buSzPts val="1200"/>
              <a:buFont typeface="Arial"/>
              <a:buNone/>
            </a:pPr>
            <a:endParaRPr sz="700" i="1"/>
          </a:p>
          <a:p>
            <a:pPr marL="35999" lvl="0" indent="0" algn="l" rtl="0">
              <a:lnSpc>
                <a:spcPct val="90000"/>
              </a:lnSpc>
              <a:spcBef>
                <a:spcPts val="0"/>
              </a:spcBef>
              <a:spcAft>
                <a:spcPts val="0"/>
              </a:spcAft>
              <a:buClr>
                <a:srgbClr val="343D58"/>
              </a:buClr>
              <a:buSzPts val="1200"/>
              <a:buFont typeface="Arial"/>
              <a:buNone/>
            </a:pPr>
            <a:endParaRPr sz="700"/>
          </a:p>
          <a:p>
            <a:pPr marL="35999" lvl="0" indent="0" algn="l" rtl="0">
              <a:lnSpc>
                <a:spcPct val="90000"/>
              </a:lnSpc>
              <a:spcBef>
                <a:spcPts val="0"/>
              </a:spcBef>
              <a:spcAft>
                <a:spcPts val="0"/>
              </a:spcAft>
              <a:buClr>
                <a:srgbClr val="343D58"/>
              </a:buClr>
              <a:buSzPts val="1200"/>
              <a:buFont typeface="Arial"/>
              <a:buNone/>
            </a:pPr>
            <a:r>
              <a:rPr lang="en-US" sz="700" b="1"/>
              <a:t>4. What could you have done better? </a:t>
            </a:r>
          </a:p>
          <a:p>
            <a:pPr marL="35999" lvl="0" indent="0" algn="l" rtl="0">
              <a:lnSpc>
                <a:spcPct val="90000"/>
              </a:lnSpc>
              <a:spcBef>
                <a:spcPts val="0"/>
              </a:spcBef>
              <a:spcAft>
                <a:spcPts val="0"/>
              </a:spcAft>
              <a:buClr>
                <a:srgbClr val="343D58"/>
              </a:buClr>
              <a:buSzPts val="1200"/>
              <a:buFont typeface="Arial"/>
              <a:buNone/>
            </a:pPr>
            <a:endParaRPr sz="700"/>
          </a:p>
          <a:p>
            <a:pPr marL="35999" lvl="0" indent="0" algn="l" rtl="0">
              <a:lnSpc>
                <a:spcPct val="90000"/>
              </a:lnSpc>
              <a:spcBef>
                <a:spcPts val="0"/>
              </a:spcBef>
              <a:spcAft>
                <a:spcPts val="0"/>
              </a:spcAft>
              <a:buNone/>
            </a:pPr>
            <a:endParaRPr sz="700"/>
          </a:p>
          <a:p>
            <a:pPr marL="35999" lvl="0" indent="0" algn="l" rtl="0">
              <a:lnSpc>
                <a:spcPct val="90000"/>
              </a:lnSpc>
              <a:spcBef>
                <a:spcPts val="600"/>
              </a:spcBef>
              <a:spcAft>
                <a:spcPts val="0"/>
              </a:spcAft>
              <a:buClr>
                <a:srgbClr val="343D58"/>
              </a:buClr>
              <a:buSzPts val="800"/>
              <a:buFont typeface="Arial"/>
              <a:buNone/>
            </a:pPr>
            <a:endParaRPr sz="700">
              <a:solidFill>
                <a:srgbClr val="000000"/>
              </a:solidFill>
            </a:endParaRPr>
          </a:p>
          <a:p>
            <a:pPr marL="35999" lvl="0" indent="0" algn="l" rtl="0">
              <a:lnSpc>
                <a:spcPct val="90000"/>
              </a:lnSpc>
              <a:spcBef>
                <a:spcPts val="0"/>
              </a:spcBef>
              <a:spcAft>
                <a:spcPts val="0"/>
              </a:spcAft>
              <a:buClr>
                <a:srgbClr val="343D58"/>
              </a:buClr>
              <a:buSzPts val="1200"/>
              <a:buFont typeface="Arial"/>
              <a:buNone/>
            </a:pPr>
            <a:endParaRPr sz="700">
              <a:solidFill>
                <a:srgbClr val="000000"/>
              </a:solidFill>
            </a:endParaRPr>
          </a:p>
          <a:p>
            <a:pPr marL="35999" lvl="0" indent="0" algn="l" rtl="0">
              <a:lnSpc>
                <a:spcPct val="100000"/>
              </a:lnSpc>
              <a:spcBef>
                <a:spcPts val="0"/>
              </a:spcBef>
              <a:spcAft>
                <a:spcPts val="0"/>
              </a:spcAft>
              <a:buNone/>
            </a:pPr>
            <a:endParaRPr sz="700"/>
          </a:p>
        </p:txBody>
      </p:sp>
      <p:sp>
        <p:nvSpPr>
          <p:cNvPr id="332" name="Google Shape;332;p44"/>
          <p:cNvSpPr txBox="1"/>
          <p:nvPr/>
        </p:nvSpPr>
        <p:spPr>
          <a:xfrm>
            <a:off x="1382300" y="6268800"/>
            <a:ext cx="3747900" cy="2013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600"/>
              </a:spcBef>
              <a:spcAft>
                <a:spcPts val="0"/>
              </a:spcAft>
              <a:buClr>
                <a:srgbClr val="343D58"/>
              </a:buClr>
              <a:buSzPts val="800"/>
              <a:buFont typeface="Arial"/>
              <a:buNone/>
            </a:pPr>
            <a:r>
              <a:rPr lang="en-US" sz="800" b="1"/>
              <a:t>SUBJECT-SPECIFIC TEMPLATE FOR THE INTERIM/FINAL ASSESSMENT</a:t>
            </a:r>
          </a:p>
        </p:txBody>
      </p:sp>
      <p:sp>
        <p:nvSpPr>
          <p:cNvPr id="333" name="Google Shape;333;p44"/>
          <p:cNvSpPr txBox="1">
            <a:spLocks noGrp="1"/>
          </p:cNvSpPr>
          <p:nvPr>
            <p:ph type="sldNum" idx="12"/>
          </p:nvPr>
        </p:nvSpPr>
        <p:spPr>
          <a:xfrm>
            <a:off x="10437780" y="6268800"/>
            <a:ext cx="1236900" cy="258600"/>
          </a:xfrm>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Clr>
                <a:srgbClr val="000000"/>
              </a:buClr>
              <a:buFont typeface="Arial"/>
              <a:buNone/>
            </a:pPr>
            <a:fld id="{00000000-1234-1234-1234-123412341234}" type="slidenum">
              <a:rPr lang="fi-FI"/>
              <a:t>8</a:t>
            </a:fld>
            <a:endParaRPr lang="fi-FI"/>
          </a:p>
        </p:txBody>
      </p:sp>
      <p:sp>
        <p:nvSpPr>
          <p:cNvPr id="334" name="Google Shape;334;p44"/>
          <p:cNvSpPr txBox="1"/>
          <p:nvPr/>
        </p:nvSpPr>
        <p:spPr>
          <a:xfrm>
            <a:off x="457200" y="3236550"/>
            <a:ext cx="5889300" cy="329100"/>
          </a:xfrm>
          <a:prstGeom prst="rect">
            <a:avLst/>
          </a:prstGeom>
          <a:solidFill>
            <a:srgbClr val="0092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1000" b="1">
                <a:solidFill>
                  <a:srgbClr val="FFFFFF"/>
                </a:solidFill>
              </a:rPr>
              <a:t>Assessment by the teacher </a:t>
            </a:r>
          </a:p>
        </p:txBody>
      </p:sp>
      <p:sp>
        <p:nvSpPr>
          <p:cNvPr id="335" name="Google Shape;335;p44"/>
          <p:cNvSpPr txBox="1"/>
          <p:nvPr/>
        </p:nvSpPr>
        <p:spPr>
          <a:xfrm>
            <a:off x="456351" y="210900"/>
            <a:ext cx="5599800" cy="3225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0"/>
              </a:spcBef>
              <a:spcAft>
                <a:spcPts val="0"/>
              </a:spcAft>
              <a:buClr>
                <a:srgbClr val="343D58"/>
              </a:buClr>
              <a:buSzPts val="1200"/>
              <a:buFont typeface="Arial"/>
              <a:buNone/>
            </a:pPr>
            <a:r>
              <a:rPr lang="en-US" sz="1200" b="1"/>
              <a:t>SUBJECT:________________________________________________</a:t>
            </a:r>
          </a:p>
          <a:p>
            <a:pPr marL="0" marR="0" lvl="0" indent="0" algn="l" rtl="0">
              <a:lnSpc>
                <a:spcPct val="90000"/>
              </a:lnSpc>
              <a:spcBef>
                <a:spcPts val="600"/>
              </a:spcBef>
              <a:spcAft>
                <a:spcPts val="0"/>
              </a:spcAft>
              <a:buClr>
                <a:srgbClr val="343D58"/>
              </a:buClr>
              <a:buSzPts val="800"/>
              <a:buFont typeface="Arial"/>
              <a:buNone/>
            </a:pPr>
            <a:endParaRPr/>
          </a:p>
        </p:txBody>
      </p:sp>
      <p:sp>
        <p:nvSpPr>
          <p:cNvPr id="336" name="Google Shape;336;p44"/>
          <p:cNvSpPr txBox="1"/>
          <p:nvPr/>
        </p:nvSpPr>
        <p:spPr>
          <a:xfrm>
            <a:off x="7001525" y="210900"/>
            <a:ext cx="4733400" cy="322500"/>
          </a:xfrm>
          <a:prstGeom prst="rect">
            <a:avLst/>
          </a:prstGeom>
          <a:noFill/>
          <a:ln>
            <a:noFill/>
          </a:ln>
        </p:spPr>
        <p:txBody>
          <a:bodyPr spcFirstLastPara="1" wrap="square" lIns="18000" tIns="0" rIns="0" bIns="0" anchor="t" anchorCtr="0">
            <a:noAutofit/>
          </a:bodyPr>
          <a:lstStyle/>
          <a:p>
            <a:pPr marL="0" marR="0" lvl="0" indent="0" algn="l" rtl="0">
              <a:lnSpc>
                <a:spcPct val="90000"/>
              </a:lnSpc>
              <a:spcBef>
                <a:spcPts val="0"/>
              </a:spcBef>
              <a:spcAft>
                <a:spcPts val="0"/>
              </a:spcAft>
              <a:buClr>
                <a:srgbClr val="343D58"/>
              </a:buClr>
              <a:buSzPts val="1200"/>
              <a:buFont typeface="Arial"/>
              <a:buNone/>
            </a:pPr>
            <a:r>
              <a:rPr lang="en-US" sz="1200" b="1"/>
              <a:t>LEARNER:_______________________________________________</a:t>
            </a:r>
          </a:p>
          <a:p>
            <a:pPr marL="0" marR="0" lvl="0" indent="0" algn="l" rtl="0">
              <a:lnSpc>
                <a:spcPct val="90000"/>
              </a:lnSpc>
              <a:spcBef>
                <a:spcPts val="600"/>
              </a:spcBef>
              <a:spcAft>
                <a:spcPts val="0"/>
              </a:spcAft>
              <a:buClr>
                <a:srgbClr val="343D58"/>
              </a:buClr>
              <a:buSzPts val="800"/>
              <a:buFont typeface="Arial"/>
              <a:buNone/>
            </a:pPr>
            <a:endParaRPr/>
          </a:p>
        </p:txBody>
      </p:sp>
      <p:sp>
        <p:nvSpPr>
          <p:cNvPr id="337" name="Google Shape;337;p44"/>
          <p:cNvSpPr/>
          <p:nvPr/>
        </p:nvSpPr>
        <p:spPr>
          <a:xfrm>
            <a:off x="457200" y="3236550"/>
            <a:ext cx="5889300" cy="2604900"/>
          </a:xfrm>
          <a:prstGeom prst="rect">
            <a:avLst/>
          </a:prstGeom>
          <a:noFill/>
          <a:ln w="19050" cap="flat" cmpd="sng">
            <a:solidFill>
              <a:srgbClr val="DEDFE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44"/>
          <p:cNvSpPr txBox="1">
            <a:spLocks noGrp="1"/>
          </p:cNvSpPr>
          <p:nvPr>
            <p:ph type="body" idx="1"/>
          </p:nvPr>
        </p:nvSpPr>
        <p:spPr>
          <a:xfrm>
            <a:off x="457200" y="3569850"/>
            <a:ext cx="5889300" cy="1941300"/>
          </a:xfrm>
          <a:prstGeom prst="rect">
            <a:avLst/>
          </a:prstGeom>
          <a:noFill/>
          <a:ln>
            <a:noFill/>
          </a:ln>
        </p:spPr>
        <p:txBody>
          <a:bodyPr spcFirstLastPara="1" wrap="square" lIns="0" tIns="36000" rIns="0" bIns="0" anchor="t" anchorCtr="0">
            <a:noAutofit/>
          </a:bodyPr>
          <a:lstStyle/>
          <a:p>
            <a:pPr marL="0" lvl="0" indent="0" algn="l" rtl="0">
              <a:lnSpc>
                <a:spcPct val="90000"/>
              </a:lnSpc>
              <a:spcBef>
                <a:spcPts val="0"/>
              </a:spcBef>
              <a:spcAft>
                <a:spcPts val="0"/>
              </a:spcAft>
              <a:buClr>
                <a:srgbClr val="343D58"/>
              </a:buClr>
              <a:buSzPts val="1200"/>
              <a:buFont typeface="Arial"/>
              <a:buNone/>
            </a:pPr>
            <a:r>
              <a:rPr lang="en-US" sz="700"/>
              <a:t> </a:t>
            </a:r>
            <a:r>
              <a:rPr lang="en-US" sz="700" b="1"/>
              <a:t>1. What did the learner succeed at?</a:t>
            </a:r>
          </a:p>
          <a:p>
            <a:pPr marL="35999" lvl="0" indent="0" algn="l" rtl="0">
              <a:lnSpc>
                <a:spcPct val="90000"/>
              </a:lnSpc>
              <a:spcBef>
                <a:spcPts val="0"/>
              </a:spcBef>
              <a:spcAft>
                <a:spcPts val="0"/>
              </a:spcAft>
              <a:buClr>
                <a:srgbClr val="343D58"/>
              </a:buClr>
              <a:buSzPts val="1200"/>
              <a:buFont typeface="Arial"/>
              <a:buNone/>
            </a:pPr>
            <a:endParaRPr sz="700" i="1"/>
          </a:p>
          <a:p>
            <a:pPr marL="35999" lvl="0" indent="0" algn="l" rtl="0">
              <a:lnSpc>
                <a:spcPct val="90000"/>
              </a:lnSpc>
              <a:spcBef>
                <a:spcPts val="0"/>
              </a:spcBef>
              <a:spcAft>
                <a:spcPts val="0"/>
              </a:spcAft>
              <a:buClr>
                <a:srgbClr val="343D58"/>
              </a:buClr>
              <a:buSzPts val="1200"/>
              <a:buFont typeface="Arial"/>
              <a:buNone/>
            </a:pPr>
            <a:endParaRPr sz="700" i="1"/>
          </a:p>
          <a:p>
            <a:pPr marL="35999" lvl="0" indent="0" algn="l" rtl="0">
              <a:lnSpc>
                <a:spcPct val="90000"/>
              </a:lnSpc>
              <a:spcBef>
                <a:spcPts val="0"/>
              </a:spcBef>
              <a:spcAft>
                <a:spcPts val="0"/>
              </a:spcAft>
              <a:buClr>
                <a:srgbClr val="343D58"/>
              </a:buClr>
              <a:buSzPts val="1200"/>
              <a:buFont typeface="Arial"/>
              <a:buNone/>
            </a:pPr>
            <a:endParaRPr sz="700"/>
          </a:p>
          <a:p>
            <a:pPr marL="35999" lvl="0" indent="0" algn="l" rtl="0">
              <a:lnSpc>
                <a:spcPct val="90000"/>
              </a:lnSpc>
              <a:spcBef>
                <a:spcPts val="0"/>
              </a:spcBef>
              <a:spcAft>
                <a:spcPts val="0"/>
              </a:spcAft>
              <a:buClr>
                <a:srgbClr val="343D58"/>
              </a:buClr>
              <a:buSzPts val="1200"/>
              <a:buFont typeface="Arial"/>
              <a:buNone/>
            </a:pPr>
            <a:r>
              <a:rPr lang="en-US" sz="700" b="1"/>
              <a:t>2. How could the learner improve their work and further develop their competence? </a:t>
            </a:r>
          </a:p>
          <a:p>
            <a:pPr marL="0" lvl="0" indent="0" algn="l" rtl="0">
              <a:lnSpc>
                <a:spcPct val="90000"/>
              </a:lnSpc>
              <a:spcBef>
                <a:spcPts val="0"/>
              </a:spcBef>
              <a:spcAft>
                <a:spcPts val="0"/>
              </a:spcAft>
              <a:buClr>
                <a:srgbClr val="343D58"/>
              </a:buClr>
              <a:buSzPts val="1200"/>
              <a:buFont typeface="Arial"/>
              <a:buNone/>
            </a:pPr>
            <a:endParaRPr sz="700"/>
          </a:p>
          <a:p>
            <a:pPr marL="35999" lvl="0" indent="0" algn="l" rtl="0">
              <a:lnSpc>
                <a:spcPct val="90000"/>
              </a:lnSpc>
              <a:spcBef>
                <a:spcPts val="0"/>
              </a:spcBef>
              <a:spcAft>
                <a:spcPts val="0"/>
              </a:spcAft>
              <a:buNone/>
            </a:pPr>
            <a:r>
              <a:rPr lang="en-US" sz="700"/>
              <a:t> </a:t>
            </a:r>
          </a:p>
          <a:p>
            <a:pPr marL="0" lvl="0" indent="0" algn="l" rtl="0">
              <a:lnSpc>
                <a:spcPct val="90000"/>
              </a:lnSpc>
              <a:spcBef>
                <a:spcPts val="0"/>
              </a:spcBef>
              <a:spcAft>
                <a:spcPts val="0"/>
              </a:spcAft>
              <a:buClr>
                <a:srgbClr val="343D58"/>
              </a:buClr>
              <a:buSzPts val="1200"/>
              <a:buFont typeface="Arial"/>
              <a:buNone/>
            </a:pPr>
            <a:endParaRPr sz="700"/>
          </a:p>
          <a:p>
            <a:pPr marL="35999" lvl="0" indent="0" algn="l" rtl="0">
              <a:lnSpc>
                <a:spcPct val="90000"/>
              </a:lnSpc>
              <a:spcBef>
                <a:spcPts val="600"/>
              </a:spcBef>
              <a:spcAft>
                <a:spcPts val="0"/>
              </a:spcAft>
              <a:buClr>
                <a:srgbClr val="343D58"/>
              </a:buClr>
              <a:buSzPts val="800"/>
              <a:buFont typeface="Arial"/>
              <a:buNone/>
            </a:pPr>
            <a:endParaRPr sz="700">
              <a:solidFill>
                <a:srgbClr val="000000"/>
              </a:solidFill>
            </a:endParaRPr>
          </a:p>
          <a:p>
            <a:pPr marL="35999" lvl="0" indent="0" algn="l" rtl="0">
              <a:lnSpc>
                <a:spcPct val="90000"/>
              </a:lnSpc>
              <a:spcBef>
                <a:spcPts val="0"/>
              </a:spcBef>
              <a:spcAft>
                <a:spcPts val="0"/>
              </a:spcAft>
              <a:buClr>
                <a:srgbClr val="343D58"/>
              </a:buClr>
              <a:buSzPts val="1200"/>
              <a:buFont typeface="Arial"/>
              <a:buNone/>
            </a:pPr>
            <a:endParaRPr sz="700">
              <a:solidFill>
                <a:srgbClr val="000000"/>
              </a:solidFill>
            </a:endParaRPr>
          </a:p>
          <a:p>
            <a:pPr marL="35999" lvl="0" indent="0" algn="l" rtl="0">
              <a:lnSpc>
                <a:spcPct val="100000"/>
              </a:lnSpc>
              <a:spcBef>
                <a:spcPts val="0"/>
              </a:spcBef>
              <a:spcAft>
                <a:spcPts val="0"/>
              </a:spcAft>
              <a:buNone/>
            </a:pPr>
            <a:endParaRPr sz="700"/>
          </a:p>
        </p:txBody>
      </p:sp>
      <p:sp>
        <p:nvSpPr>
          <p:cNvPr id="339" name="Google Shape;339;p44"/>
          <p:cNvSpPr txBox="1">
            <a:spLocks noGrp="1"/>
          </p:cNvSpPr>
          <p:nvPr>
            <p:ph type="body" idx="1"/>
          </p:nvPr>
        </p:nvSpPr>
        <p:spPr>
          <a:xfrm>
            <a:off x="6624900" y="877600"/>
            <a:ext cx="5037600" cy="484500"/>
          </a:xfrm>
          <a:prstGeom prst="rect">
            <a:avLst/>
          </a:prstGeom>
          <a:noFill/>
          <a:ln>
            <a:noFill/>
          </a:ln>
        </p:spPr>
        <p:txBody>
          <a:bodyPr spcFirstLastPara="1" wrap="square" lIns="0" tIns="0" rIns="0" bIns="0" anchor="t" anchorCtr="0">
            <a:noAutofit/>
          </a:bodyPr>
          <a:lstStyle/>
          <a:p>
            <a:pPr marL="457200" lvl="0" indent="-279400" algn="l" rtl="0">
              <a:spcBef>
                <a:spcPts val="0"/>
              </a:spcBef>
              <a:spcAft>
                <a:spcPts val="0"/>
              </a:spcAft>
              <a:buSzPts val="800"/>
              <a:buAutoNum type="arabicPeriod"/>
            </a:pPr>
            <a:r>
              <a:rPr lang="en-US" sz="800" b="1">
                <a:solidFill>
                  <a:srgbClr val="000000"/>
                </a:solidFill>
              </a:rPr>
              <a:t>Open the diagram in Excel by clicking the right mouse button and on the “open source” selection.</a:t>
            </a:r>
          </a:p>
          <a:p>
            <a:pPr marL="457200" lvl="0" indent="-279400" algn="l" rtl="0">
              <a:lnSpc>
                <a:spcPct val="90000"/>
              </a:lnSpc>
              <a:spcBef>
                <a:spcPts val="0"/>
              </a:spcBef>
              <a:spcAft>
                <a:spcPts val="0"/>
              </a:spcAft>
              <a:buSzPts val="800"/>
              <a:buAutoNum type="arabicPeriod"/>
            </a:pPr>
            <a:r>
              <a:rPr lang="en-US" sz="800" b="1"/>
              <a:t>Write the goals.</a:t>
            </a:r>
          </a:p>
          <a:p>
            <a:pPr marL="457200" lvl="0" indent="-279400" algn="l" rtl="0">
              <a:lnSpc>
                <a:spcPct val="90000"/>
              </a:lnSpc>
              <a:spcBef>
                <a:spcPts val="0"/>
              </a:spcBef>
              <a:spcAft>
                <a:spcPts val="0"/>
              </a:spcAft>
              <a:buSzPts val="800"/>
              <a:buAutoNum type="arabicPeriod"/>
            </a:pPr>
            <a:r>
              <a:rPr lang="en-US" sz="800" b="1"/>
              <a:t>Edit the diagram’s assessment criteria if necessary (such as 4–10). </a:t>
            </a:r>
          </a:p>
          <a:p>
            <a:pPr marL="457200" lvl="0" indent="-279400" algn="l" rtl="0">
              <a:lnSpc>
                <a:spcPct val="90000"/>
              </a:lnSpc>
              <a:spcBef>
                <a:spcPts val="0"/>
              </a:spcBef>
              <a:spcAft>
                <a:spcPts val="0"/>
              </a:spcAft>
              <a:buClr>
                <a:srgbClr val="000000"/>
              </a:buClr>
              <a:buSzPts val="800"/>
              <a:buAutoNum type="arabicPeriod"/>
            </a:pPr>
            <a:r>
              <a:rPr lang="en-US" sz="800" b="1">
                <a:solidFill>
                  <a:srgbClr val="000000"/>
                </a:solidFill>
              </a:rPr>
              <a:t>The teacher and the learner assess the realization of the goals.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2" name="Otsikko 1"/>
          <p:cNvSpPr>
            <a:spLocks noGrp="1"/>
          </p:cNvSpPr>
          <p:nvPr>
            <p:ph type="ctrTitle"/>
          </p:nvPr>
        </p:nvSpPr>
        <p:spPr/>
        <p:txBody>
          <a:bodyPr/>
          <a:lstStyle/>
          <a:p>
            <a:r>
              <a:rPr lang="fi-FI" dirty="0" err="1" smtClean="0"/>
              <a:t>Thank</a:t>
            </a:r>
            <a:r>
              <a:rPr lang="fi-FI" dirty="0" smtClean="0"/>
              <a:t> </a:t>
            </a:r>
            <a:r>
              <a:rPr lang="fi-FI" dirty="0" err="1" smtClean="0"/>
              <a:t>You</a:t>
            </a:r>
            <a:r>
              <a:rPr lang="fi-FI" dirty="0" smtClean="0"/>
              <a:t>!</a:t>
            </a:r>
            <a:endParaRPr lang="fi-FI" dirty="0"/>
          </a:p>
        </p:txBody>
      </p:sp>
    </p:spTree>
  </p:cSld>
  <p:clrMapOvr>
    <a:masterClrMapping/>
  </p:clrMapOvr>
</p:sld>
</file>

<file path=ppt/theme/theme1.xml><?xml version="1.0" encoding="utf-8"?>
<a:theme xmlns:a="http://schemas.openxmlformats.org/drawingml/2006/main" name="HKI-perus">
  <a:themeElements>
    <a:clrScheme name="HKI">
      <a:dk1>
        <a:srgbClr val="000000"/>
      </a:dk1>
      <a:lt1>
        <a:srgbClr val="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Owner xmlns="4b5fd0cd-a615-46ae-ab86-79584c8b7ad4">
      <UserInfo>
        <DisplayName/>
        <AccountId xsi:nil="true"/>
        <AccountType/>
      </UserInfo>
    </Owner>
    <Has_Leaders_Only_SectionGroup xmlns="4b5fd0cd-a615-46ae-ab86-79584c8b7ad4" xsi:nil="true"/>
    <TeamsChannelId xmlns="4b5fd0cd-a615-46ae-ab86-79584c8b7ad4" xsi:nil="true"/>
    <IsNotebookLocked xmlns="4b5fd0cd-a615-46ae-ab86-79584c8b7ad4" xsi:nil="true"/>
    <NotebookType xmlns="4b5fd0cd-a615-46ae-ab86-79584c8b7ad4" xsi:nil="true"/>
    <Math_Settings xmlns="4b5fd0cd-a615-46ae-ab86-79584c8b7ad4" xsi:nil="true"/>
    <FolderType xmlns="4b5fd0cd-a615-46ae-ab86-79584c8b7ad4" xsi:nil="true"/>
    <Distribution_Groups xmlns="4b5fd0cd-a615-46ae-ab86-79584c8b7ad4" xsi:nil="true"/>
    <Self_Registration_Enabled xmlns="4b5fd0cd-a615-46ae-ab86-79584c8b7ad4" xsi:nil="true"/>
    <AppVersion xmlns="4b5fd0cd-a615-46ae-ab86-79584c8b7ad4" xsi:nil="true"/>
    <Is_Collaboration_Space_Locked xmlns="4b5fd0cd-a615-46ae-ab86-79584c8b7ad4" xsi:nil="true"/>
    <LMS_Mappings xmlns="4b5fd0cd-a615-46ae-ab86-79584c8b7ad4" xsi:nil="true"/>
    <Invited_Leaders xmlns="4b5fd0cd-a615-46ae-ab86-79584c8b7ad4" xsi:nil="true"/>
    <CultureName xmlns="4b5fd0cd-a615-46ae-ab86-79584c8b7ad4" xsi:nil="true"/>
    <Leaders xmlns="4b5fd0cd-a615-46ae-ab86-79584c8b7ad4">
      <UserInfo>
        <DisplayName/>
        <AccountId xsi:nil="true"/>
        <AccountType/>
      </UserInfo>
    </Leaders>
    <Templates xmlns="4b5fd0cd-a615-46ae-ab86-79584c8b7ad4" xsi:nil="true"/>
    <Members xmlns="4b5fd0cd-a615-46ae-ab86-79584c8b7ad4">
      <UserInfo>
        <DisplayName/>
        <AccountId xsi:nil="true"/>
        <AccountType/>
      </UserInfo>
    </Members>
    <Member_Groups xmlns="4b5fd0cd-a615-46ae-ab86-79584c8b7ad4">
      <UserInfo>
        <DisplayName/>
        <AccountId xsi:nil="true"/>
        <AccountType/>
      </UserInfo>
    </Member_Groups>
    <DefaultSectionNames xmlns="4b5fd0cd-a615-46ae-ab86-79584c8b7ad4" xsi:nil="true"/>
    <Invited_Members xmlns="4b5fd0cd-a615-46ae-ab86-79584c8b7ad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iakirja" ma:contentTypeID="0x010100595A45257258E54592B4B23189CAE676" ma:contentTypeVersion="22" ma:contentTypeDescription="Luo uusi asiakirja." ma:contentTypeScope="" ma:versionID="10fd5199cdabee57dec727d03bdf60dd">
  <xsd:schema xmlns:xsd="http://www.w3.org/2001/XMLSchema" xmlns:xs="http://www.w3.org/2001/XMLSchema" xmlns:p="http://schemas.microsoft.com/office/2006/metadata/properties" xmlns:ns2="4b5fd0cd-a615-46ae-ab86-79584c8b7ad4" targetNamespace="http://schemas.microsoft.com/office/2006/metadata/properties" ma:root="true" ma:fieldsID="b9229f7cef13a528dfa371e86b24d5c4" ns2:_="">
    <xsd:import namespace="4b5fd0cd-a615-46ae-ab86-79584c8b7ad4"/>
    <xsd:element name="properties">
      <xsd:complexType>
        <xsd:sequence>
          <xsd:element name="documentManagement">
            <xsd:complexType>
              <xsd:all>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5fd0cd-a615-46ae-ab86-79584c8b7ad4"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CultureName" ma:index="10" nillable="true" ma:displayName="Culture Name" ma:internalName="CultureName">
      <xsd:simpleType>
        <xsd:restriction base="dms:Text"/>
      </xsd:simpleType>
    </xsd:element>
    <xsd:element name="AppVersion" ma:index="11" nillable="true" ma:displayName="App Version" ma:internalName="AppVersion">
      <xsd:simpleType>
        <xsd:restriction base="dms:Text"/>
      </xsd:simpleType>
    </xsd:element>
    <xsd:element name="TeamsChannelId" ma:index="12" nillable="true" ma:displayName="Teams Channel Id" ma:internalName="TeamsChannelId">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4" nillable="true" ma:displayName="Math Settings" ma:internalName="Math_Settings">
      <xsd:simpleType>
        <xsd:restriction base="dms:Text"/>
      </xsd:simpleType>
    </xsd:element>
    <xsd:element name="DefaultSectionNames" ma:index="15" nillable="true" ma:displayName="Default Section Names" ma:internalName="DefaultSectionNames">
      <xsd:simpleType>
        <xsd:restriction base="dms:Note">
          <xsd:maxLength value="255"/>
        </xsd:restriction>
      </xsd:simpleType>
    </xsd:element>
    <xsd:element name="Templates" ma:index="16" nillable="true" ma:displayName="Templates" ma:internalName="Templates">
      <xsd:simpleType>
        <xsd:restriction base="dms:Note">
          <xsd:maxLength value="255"/>
        </xsd:restriction>
      </xsd:simpleType>
    </xsd:element>
    <xsd:element name="Leaders" ma:index="17"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8"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9"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0" nillable="true" ma:displayName="Distribution Groups" ma:internalName="Distribution_Groups">
      <xsd:simpleType>
        <xsd:restriction base="dms:Note">
          <xsd:maxLength value="255"/>
        </xsd:restriction>
      </xsd:simpleType>
    </xsd:element>
    <xsd:element name="LMS_Mappings" ma:index="21" nillable="true" ma:displayName="LMS Mappings" ma:internalName="LMS_Mappings">
      <xsd:simpleType>
        <xsd:restriction base="dms:Note">
          <xsd:maxLength value="255"/>
        </xsd:restriction>
      </xsd:simpleType>
    </xsd:element>
    <xsd:element name="Invited_Leaders" ma:index="22" nillable="true" ma:displayName="Invited Leaders" ma:internalName="Invited_Leaders">
      <xsd:simpleType>
        <xsd:restriction base="dms:Note">
          <xsd:maxLength value="255"/>
        </xsd:restriction>
      </xsd:simpleType>
    </xsd:element>
    <xsd:element name="Invited_Members" ma:index="23" nillable="true" ma:displayName="Invited Members" ma:internalName="Invited_Members">
      <xsd:simpleType>
        <xsd:restriction base="dms:Note">
          <xsd:maxLength value="255"/>
        </xsd:restriction>
      </xsd:simpleType>
    </xsd:element>
    <xsd:element name="Self_Registration_Enabled" ma:index="24" nillable="true" ma:displayName="Self Registration Enabled" ma:internalName="Self_Registration_Enabled">
      <xsd:simpleType>
        <xsd:restriction base="dms:Boolean"/>
      </xsd:simpleType>
    </xsd:element>
    <xsd:element name="Has_Leaders_Only_SectionGroup" ma:index="25" nillable="true" ma:displayName="Has Leaders Only SectionGroup" ma:internalName="Has_Leaders_Only_SectionGroup">
      <xsd:simpleType>
        <xsd:restriction base="dms:Boolean"/>
      </xsd:simpleType>
    </xsd:element>
    <xsd:element name="Is_Collaboration_Space_Locked" ma:index="26" nillable="true" ma:displayName="Is Collaboration Space Locked" ma:internalName="Is_Collaboration_Space_Locked">
      <xsd:simpleType>
        <xsd:restriction base="dms:Boolean"/>
      </xsd:simpleType>
    </xsd:element>
    <xsd:element name="IsNotebookLocked" ma:index="27" nillable="true" ma:displayName="Is Notebook Locked" ma:internalName="IsNotebookLocked">
      <xsd:simpleType>
        <xsd:restriction base="dms:Boolean"/>
      </xsd:simpleType>
    </xsd:element>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94A399-7DFB-4098-8A8D-DB9080C2E3CA}">
  <ds:schemaRefs>
    <ds:schemaRef ds:uri="http://purl.org/dc/elements/1.1/"/>
    <ds:schemaRef ds:uri="http://schemas.microsoft.com/office/2006/metadata/properties"/>
    <ds:schemaRef ds:uri="http://schemas.microsoft.com/office/2006/documentManagement/types"/>
    <ds:schemaRef ds:uri="http://purl.org/dc/terms/"/>
    <ds:schemaRef ds:uri="4b5fd0cd-a615-46ae-ab86-79584c8b7ad4"/>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AC968399-35B8-4A18-8770-FDB34CF764F2}">
  <ds:schemaRefs>
    <ds:schemaRef ds:uri="http://schemas.microsoft.com/sharepoint/v3/contenttype/forms"/>
  </ds:schemaRefs>
</ds:datastoreItem>
</file>

<file path=customXml/itemProps3.xml><?xml version="1.0" encoding="utf-8"?>
<ds:datastoreItem xmlns:ds="http://schemas.openxmlformats.org/officeDocument/2006/customXml" ds:itemID="{B8B76B0C-DF70-41AF-A9C3-A8DBAF7F32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5fd0cd-a615-46ae-ab86-79584c8b7a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TotalTime>
  <Words>1063</Words>
  <Application>Microsoft Office PowerPoint</Application>
  <PresentationFormat>Laajakuva</PresentationFormat>
  <Paragraphs>153</Paragraphs>
  <Slides>9</Slides>
  <Notes>9</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9</vt:i4>
      </vt:variant>
    </vt:vector>
  </HeadingPairs>
  <TitlesOfParts>
    <vt:vector size="13" baseType="lpstr">
      <vt:lpstr>Arial</vt:lpstr>
      <vt:lpstr>Arial Black</vt:lpstr>
      <vt:lpstr>Calibri</vt:lpstr>
      <vt:lpstr>HKI-perus</vt:lpstr>
      <vt:lpstr>Tools for the assessment of  phenomenon-based learning</vt:lpstr>
      <vt:lpstr>Guidelines for using the tools</vt:lpstr>
      <vt:lpstr>Assessment tools for the various phases of phenomenon-based learning </vt:lpstr>
      <vt:lpstr>Subject-specific assessment </vt:lpstr>
      <vt:lpstr>Tools </vt:lpstr>
      <vt:lpstr>Assessment table for subject-specific competence</vt:lpstr>
      <vt:lpstr>PowerPoint-esitys</vt:lpstr>
      <vt:lpstr>PowerPoint-esitys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Tools for the assessment of  phenomenon-based learning</dc:title>
  <dc:creator>Mikko Väisänen</dc:creator>
  <cp:lastModifiedBy>Juntunen Seija</cp:lastModifiedBy>
  <cp:revision>5</cp:revision>
  <dcterms:modified xsi:type="dcterms:W3CDTF">2020-02-24T11:56:20Z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0x010100595A45257258E54592B4B23189CAE676</vt:lpwstr>
  </property>
</Properties>
</file>